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61" r:id="rId6"/>
    <p:sldId id="258" r:id="rId7"/>
    <p:sldId id="263" r:id="rId8"/>
    <p:sldId id="264" r:id="rId9"/>
    <p:sldId id="267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A5AFF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0AC67-E1AF-4576-B774-FF7CB5EFD57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40CEC1-893D-40EE-86FC-75AE9AD243C8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b="1" dirty="0" smtClean="0"/>
            <a:t>Преподаватель, мастер производственного обучения  ПОО</a:t>
          </a:r>
          <a:endParaRPr lang="ru-RU" b="1" dirty="0"/>
        </a:p>
      </dgm:t>
    </dgm:pt>
    <dgm:pt modelId="{1A47D162-952C-4897-B1E5-FC7941944204}" type="parTrans" cxnId="{9CE16629-3F68-4281-B4C4-41E72A5EA90F}">
      <dgm:prSet/>
      <dgm:spPr/>
      <dgm:t>
        <a:bodyPr/>
        <a:lstStyle/>
        <a:p>
          <a:endParaRPr lang="ru-RU"/>
        </a:p>
      </dgm:t>
    </dgm:pt>
    <dgm:pt modelId="{17026DD1-3C66-4359-8291-4970BE5FCB5A}" type="sibTrans" cxnId="{9CE16629-3F68-4281-B4C4-41E72A5EA90F}">
      <dgm:prSet/>
      <dgm:spPr/>
      <dgm:t>
        <a:bodyPr/>
        <a:lstStyle/>
        <a:p>
          <a:endParaRPr lang="ru-RU"/>
        </a:p>
      </dgm:t>
    </dgm:pt>
    <dgm:pt modelId="{BC9BD6B0-A18A-4B32-AF50-30C7DB4731D0}">
      <dgm:prSet phldrT="[Текст]"/>
      <dgm:spPr/>
      <dgm:t>
        <a:bodyPr/>
        <a:lstStyle/>
        <a:p>
          <a:r>
            <a:rPr lang="ru-RU" dirty="0" smtClean="0"/>
            <a:t>Разрабатывает материал</a:t>
          </a:r>
          <a:endParaRPr lang="ru-RU" dirty="0"/>
        </a:p>
      </dgm:t>
    </dgm:pt>
    <dgm:pt modelId="{E07B7A44-883E-4456-A014-C06A0F52F3E1}" type="parTrans" cxnId="{1F30BF24-66E1-4573-A96C-7BC862F0AEDE}">
      <dgm:prSet/>
      <dgm:spPr/>
      <dgm:t>
        <a:bodyPr/>
        <a:lstStyle/>
        <a:p>
          <a:endParaRPr lang="ru-RU"/>
        </a:p>
      </dgm:t>
    </dgm:pt>
    <dgm:pt modelId="{BA89313A-7703-48B4-B9BD-F6C907776F6D}" type="sibTrans" cxnId="{1F30BF24-66E1-4573-A96C-7BC862F0AEDE}">
      <dgm:prSet/>
      <dgm:spPr/>
      <dgm:t>
        <a:bodyPr/>
        <a:lstStyle/>
        <a:p>
          <a:endParaRPr lang="ru-RU"/>
        </a:p>
      </dgm:t>
    </dgm:pt>
    <dgm:pt modelId="{BABC60A6-A464-450A-89F2-2ED09D91A403}">
      <dgm:prSet phldrT="[Текст]"/>
      <dgm:spPr/>
      <dgm:t>
        <a:bodyPr/>
        <a:lstStyle/>
        <a:p>
          <a:r>
            <a:rPr lang="ru-RU" dirty="0" smtClean="0"/>
            <a:t>Согласовывает с методистом ПОО</a:t>
          </a:r>
          <a:endParaRPr lang="ru-RU" dirty="0"/>
        </a:p>
      </dgm:t>
    </dgm:pt>
    <dgm:pt modelId="{A21AA94F-6EAC-4296-BFCA-67E652A4872C}" type="parTrans" cxnId="{D15316C6-6BC7-4226-90F3-E591D9750A93}">
      <dgm:prSet/>
      <dgm:spPr/>
      <dgm:t>
        <a:bodyPr/>
        <a:lstStyle/>
        <a:p>
          <a:endParaRPr lang="ru-RU"/>
        </a:p>
      </dgm:t>
    </dgm:pt>
    <dgm:pt modelId="{44620636-0B85-42A4-BDB6-32EC0DDAB564}" type="sibTrans" cxnId="{D15316C6-6BC7-4226-90F3-E591D9750A93}">
      <dgm:prSet/>
      <dgm:spPr/>
      <dgm:t>
        <a:bodyPr/>
        <a:lstStyle/>
        <a:p>
          <a:endParaRPr lang="ru-RU"/>
        </a:p>
      </dgm:t>
    </dgm:pt>
    <dgm:pt modelId="{A487A692-4CF9-473E-B1E6-4CCC7E78F010}">
      <dgm:prSet phldrT="[Текст]"/>
      <dgm:spPr/>
      <dgm:t>
        <a:bodyPr/>
        <a:lstStyle/>
        <a:p>
          <a:r>
            <a:rPr lang="ru-RU" b="1" dirty="0" smtClean="0"/>
            <a:t>Экспертный совет ОМО</a:t>
          </a:r>
          <a:endParaRPr lang="ru-RU" b="1" dirty="0"/>
        </a:p>
      </dgm:t>
    </dgm:pt>
    <dgm:pt modelId="{79C11FF2-F1FA-4AF5-9687-409434354CD6}" type="parTrans" cxnId="{92B2C696-FC6C-432F-B389-246DAAB27CD5}">
      <dgm:prSet/>
      <dgm:spPr/>
      <dgm:t>
        <a:bodyPr/>
        <a:lstStyle/>
        <a:p>
          <a:endParaRPr lang="ru-RU"/>
        </a:p>
      </dgm:t>
    </dgm:pt>
    <dgm:pt modelId="{301B96F2-6E40-460F-91DF-24D307C05884}" type="sibTrans" cxnId="{92B2C696-FC6C-432F-B389-246DAAB27CD5}">
      <dgm:prSet/>
      <dgm:spPr/>
      <dgm:t>
        <a:bodyPr/>
        <a:lstStyle/>
        <a:p>
          <a:endParaRPr lang="ru-RU"/>
        </a:p>
      </dgm:t>
    </dgm:pt>
    <dgm:pt modelId="{80926673-FA94-4A63-B300-AFB665653D11}">
      <dgm:prSet phldrT="[Текст]"/>
      <dgm:spPr/>
      <dgm:t>
        <a:bodyPr/>
        <a:lstStyle/>
        <a:p>
          <a:r>
            <a:rPr lang="ru-RU" dirty="0" smtClean="0"/>
            <a:t>Проверяет материал согласовывает</a:t>
          </a:r>
          <a:endParaRPr lang="ru-RU" dirty="0"/>
        </a:p>
      </dgm:t>
    </dgm:pt>
    <dgm:pt modelId="{87533B99-45AA-44EF-99A9-87BEB3A5B9BB}" type="parTrans" cxnId="{5299A0A1-68DF-4221-98C6-ACB06FE459E8}">
      <dgm:prSet/>
      <dgm:spPr/>
      <dgm:t>
        <a:bodyPr/>
        <a:lstStyle/>
        <a:p>
          <a:endParaRPr lang="ru-RU"/>
        </a:p>
      </dgm:t>
    </dgm:pt>
    <dgm:pt modelId="{975E41CA-9770-4EB3-A8C8-2A5400CC147C}" type="sibTrans" cxnId="{5299A0A1-68DF-4221-98C6-ACB06FE459E8}">
      <dgm:prSet/>
      <dgm:spPr/>
      <dgm:t>
        <a:bodyPr/>
        <a:lstStyle/>
        <a:p>
          <a:endParaRPr lang="ru-RU"/>
        </a:p>
      </dgm:t>
    </dgm:pt>
    <dgm:pt modelId="{CFF03C4D-6D4E-4480-B3F8-AC45E8423FCF}">
      <dgm:prSet phldrT="[Текст]"/>
      <dgm:spPr/>
      <dgm:t>
        <a:bodyPr/>
        <a:lstStyle/>
        <a:p>
          <a:r>
            <a:rPr lang="ru-RU" dirty="0" smtClean="0"/>
            <a:t>Рекомендует к использованию</a:t>
          </a:r>
          <a:endParaRPr lang="ru-RU" dirty="0"/>
        </a:p>
      </dgm:t>
    </dgm:pt>
    <dgm:pt modelId="{AC93343B-C686-4659-9EBC-BC3CDFDF5729}" type="parTrans" cxnId="{E2DB1CA1-1739-4239-99FD-12777D3F7DCB}">
      <dgm:prSet/>
      <dgm:spPr/>
      <dgm:t>
        <a:bodyPr/>
        <a:lstStyle/>
        <a:p>
          <a:endParaRPr lang="ru-RU"/>
        </a:p>
      </dgm:t>
    </dgm:pt>
    <dgm:pt modelId="{1D743243-06F5-4E5F-A70F-FBDE359118AF}" type="sibTrans" cxnId="{E2DB1CA1-1739-4239-99FD-12777D3F7DCB}">
      <dgm:prSet/>
      <dgm:spPr/>
      <dgm:t>
        <a:bodyPr/>
        <a:lstStyle/>
        <a:p>
          <a:endParaRPr lang="ru-RU"/>
        </a:p>
      </dgm:t>
    </dgm:pt>
    <dgm:pt modelId="{39FB5632-3440-43BF-B22F-89132B35FA5A}">
      <dgm:prSet phldrT="[Текст]"/>
      <dgm:spPr/>
      <dgm:t>
        <a:bodyPr/>
        <a:lstStyle/>
        <a:p>
          <a:r>
            <a:rPr lang="ru-RU" b="1" dirty="0" smtClean="0"/>
            <a:t>Обученный специалист от  ПОО (имеющий допуск к размещению в </a:t>
          </a:r>
          <a:r>
            <a:rPr lang="ru-RU" b="1" dirty="0" err="1" smtClean="0"/>
            <a:t>репозитории</a:t>
          </a:r>
          <a:r>
            <a:rPr lang="ru-RU" b="1" dirty="0" smtClean="0"/>
            <a:t>)</a:t>
          </a:r>
          <a:endParaRPr lang="ru-RU" b="1" dirty="0"/>
        </a:p>
      </dgm:t>
    </dgm:pt>
    <dgm:pt modelId="{9B809173-FFCC-4259-9005-C312B9B55A9E}" type="parTrans" cxnId="{92E2E08C-E284-46F6-85F3-FC6A26BDCA26}">
      <dgm:prSet/>
      <dgm:spPr/>
      <dgm:t>
        <a:bodyPr/>
        <a:lstStyle/>
        <a:p>
          <a:endParaRPr lang="ru-RU"/>
        </a:p>
      </dgm:t>
    </dgm:pt>
    <dgm:pt modelId="{8AC5F25C-658C-40B8-A63B-EB8447447121}" type="sibTrans" cxnId="{92E2E08C-E284-46F6-85F3-FC6A26BDCA26}">
      <dgm:prSet/>
      <dgm:spPr/>
      <dgm:t>
        <a:bodyPr/>
        <a:lstStyle/>
        <a:p>
          <a:endParaRPr lang="ru-RU"/>
        </a:p>
      </dgm:t>
    </dgm:pt>
    <dgm:pt modelId="{E48DF344-DB3F-41F8-9D7E-ABE750430F8C}">
      <dgm:prSet phldrT="[Текст]"/>
      <dgm:spPr/>
      <dgm:t>
        <a:bodyPr/>
        <a:lstStyle/>
        <a:p>
          <a:r>
            <a:rPr lang="ru-RU" dirty="0" smtClean="0"/>
            <a:t>Выкладывает  материал в </a:t>
          </a:r>
          <a:r>
            <a:rPr lang="ru-RU" dirty="0" err="1" smtClean="0"/>
            <a:t>репозиторий</a:t>
          </a:r>
          <a:endParaRPr lang="ru-RU" dirty="0"/>
        </a:p>
      </dgm:t>
    </dgm:pt>
    <dgm:pt modelId="{64904CB4-774B-4CD0-937E-665A8F2482B8}" type="parTrans" cxnId="{56B92853-8D08-44E6-8492-F81B181C5F22}">
      <dgm:prSet/>
      <dgm:spPr/>
      <dgm:t>
        <a:bodyPr/>
        <a:lstStyle/>
        <a:p>
          <a:endParaRPr lang="ru-RU"/>
        </a:p>
      </dgm:t>
    </dgm:pt>
    <dgm:pt modelId="{E70322AD-86F7-42C9-94AF-8C052B344E76}" type="sibTrans" cxnId="{56B92853-8D08-44E6-8492-F81B181C5F22}">
      <dgm:prSet/>
      <dgm:spPr/>
      <dgm:t>
        <a:bodyPr/>
        <a:lstStyle/>
        <a:p>
          <a:endParaRPr lang="ru-RU"/>
        </a:p>
      </dgm:t>
    </dgm:pt>
    <dgm:pt modelId="{5317851F-7DBF-4280-8A87-175358745C3D}" type="pres">
      <dgm:prSet presAssocID="{7210AC67-E1AF-4576-B774-FF7CB5EFD5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FCDB8-4F0F-4DF7-8348-B41E06729599}" type="pres">
      <dgm:prSet presAssocID="{39FB5632-3440-43BF-B22F-89132B35FA5A}" presName="boxAndChildren" presStyleCnt="0"/>
      <dgm:spPr/>
    </dgm:pt>
    <dgm:pt modelId="{8E8A1FCA-44AB-465A-9A3C-B876BF9EC0FA}" type="pres">
      <dgm:prSet presAssocID="{39FB5632-3440-43BF-B22F-89132B35FA5A}" presName="parentTextBox" presStyleLbl="node1" presStyleIdx="0" presStyleCnt="3"/>
      <dgm:spPr/>
      <dgm:t>
        <a:bodyPr/>
        <a:lstStyle/>
        <a:p>
          <a:endParaRPr lang="ru-RU"/>
        </a:p>
      </dgm:t>
    </dgm:pt>
    <dgm:pt modelId="{D3131BF0-9113-472F-91AE-0A7A27FE6B43}" type="pres">
      <dgm:prSet presAssocID="{39FB5632-3440-43BF-B22F-89132B35FA5A}" presName="entireBox" presStyleLbl="node1" presStyleIdx="0" presStyleCnt="3"/>
      <dgm:spPr/>
      <dgm:t>
        <a:bodyPr/>
        <a:lstStyle/>
        <a:p>
          <a:endParaRPr lang="ru-RU"/>
        </a:p>
      </dgm:t>
    </dgm:pt>
    <dgm:pt modelId="{D3C46F26-A72C-4964-9DB0-4AEDB570C109}" type="pres">
      <dgm:prSet presAssocID="{39FB5632-3440-43BF-B22F-89132B35FA5A}" presName="descendantBox" presStyleCnt="0"/>
      <dgm:spPr/>
    </dgm:pt>
    <dgm:pt modelId="{2CC23F8A-2D02-4E45-B18C-11BF9D7A430E}" type="pres">
      <dgm:prSet presAssocID="{E48DF344-DB3F-41F8-9D7E-ABE750430F8C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EF005-C2C0-4E30-B21B-9B6681C00648}" type="pres">
      <dgm:prSet presAssocID="{301B96F2-6E40-460F-91DF-24D307C05884}" presName="sp" presStyleCnt="0"/>
      <dgm:spPr/>
    </dgm:pt>
    <dgm:pt modelId="{FCC0F667-B1A1-4DBC-AEF3-FE53463CB95D}" type="pres">
      <dgm:prSet presAssocID="{A487A692-4CF9-473E-B1E6-4CCC7E78F010}" presName="arrowAndChildren" presStyleCnt="0"/>
      <dgm:spPr/>
    </dgm:pt>
    <dgm:pt modelId="{CA1280E9-3EBB-48D9-91A5-EDA1842AF228}" type="pres">
      <dgm:prSet presAssocID="{A487A692-4CF9-473E-B1E6-4CCC7E78F01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C21FCF8-A4C2-4CF6-A4EE-CB451ABB8FA6}" type="pres">
      <dgm:prSet presAssocID="{A487A692-4CF9-473E-B1E6-4CCC7E78F010}" presName="arrow" presStyleLbl="node1" presStyleIdx="1" presStyleCnt="3"/>
      <dgm:spPr/>
      <dgm:t>
        <a:bodyPr/>
        <a:lstStyle/>
        <a:p>
          <a:endParaRPr lang="ru-RU"/>
        </a:p>
      </dgm:t>
    </dgm:pt>
    <dgm:pt modelId="{480CE1EB-F46B-4764-9EB5-6DCFB7FF0225}" type="pres">
      <dgm:prSet presAssocID="{A487A692-4CF9-473E-B1E6-4CCC7E78F010}" presName="descendantArrow" presStyleCnt="0"/>
      <dgm:spPr/>
    </dgm:pt>
    <dgm:pt modelId="{982B9F0C-BFA1-43DC-9B36-8D5FEF66BF6E}" type="pres">
      <dgm:prSet presAssocID="{80926673-FA94-4A63-B300-AFB665653D11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45403-E47D-4E42-BA80-FA1CB093D2B7}" type="pres">
      <dgm:prSet presAssocID="{CFF03C4D-6D4E-4480-B3F8-AC45E8423FCF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02612-3639-4C99-AF23-FE6A7B6CAC30}" type="pres">
      <dgm:prSet presAssocID="{17026DD1-3C66-4359-8291-4970BE5FCB5A}" presName="sp" presStyleCnt="0"/>
      <dgm:spPr/>
    </dgm:pt>
    <dgm:pt modelId="{FC3F6433-F5EE-4B00-9BAC-6479A619B984}" type="pres">
      <dgm:prSet presAssocID="{C740CEC1-893D-40EE-86FC-75AE9AD243C8}" presName="arrowAndChildren" presStyleCnt="0"/>
      <dgm:spPr/>
    </dgm:pt>
    <dgm:pt modelId="{2EFBF557-F9CF-44A8-A760-C5445A253E0A}" type="pres">
      <dgm:prSet presAssocID="{C740CEC1-893D-40EE-86FC-75AE9AD243C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90722EA-E731-45EE-948F-EC2AA0C569A4}" type="pres">
      <dgm:prSet presAssocID="{C740CEC1-893D-40EE-86FC-75AE9AD243C8}" presName="arrow" presStyleLbl="node1" presStyleIdx="2" presStyleCnt="3"/>
      <dgm:spPr/>
      <dgm:t>
        <a:bodyPr/>
        <a:lstStyle/>
        <a:p>
          <a:endParaRPr lang="ru-RU"/>
        </a:p>
      </dgm:t>
    </dgm:pt>
    <dgm:pt modelId="{4DC8C409-CB22-4649-B371-82D04CD112C0}" type="pres">
      <dgm:prSet presAssocID="{C740CEC1-893D-40EE-86FC-75AE9AD243C8}" presName="descendantArrow" presStyleCnt="0"/>
      <dgm:spPr/>
    </dgm:pt>
    <dgm:pt modelId="{7283A6B4-78E8-4D32-A709-4C0F52A94A2D}" type="pres">
      <dgm:prSet presAssocID="{BC9BD6B0-A18A-4B32-AF50-30C7DB4731D0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B1C40-2291-497D-987A-F330A1A76439}" type="pres">
      <dgm:prSet presAssocID="{BABC60A6-A464-450A-89F2-2ED09D91A403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16629-3F68-4281-B4C4-41E72A5EA90F}" srcId="{7210AC67-E1AF-4576-B774-FF7CB5EFD571}" destId="{C740CEC1-893D-40EE-86FC-75AE9AD243C8}" srcOrd="0" destOrd="0" parTransId="{1A47D162-952C-4897-B1E5-FC7941944204}" sibTransId="{17026DD1-3C66-4359-8291-4970BE5FCB5A}"/>
    <dgm:cxn modelId="{C844BEA6-B6C2-4D71-BBC1-6D3DCD2F465E}" type="presOf" srcId="{80926673-FA94-4A63-B300-AFB665653D11}" destId="{982B9F0C-BFA1-43DC-9B36-8D5FEF66BF6E}" srcOrd="0" destOrd="0" presId="urn:microsoft.com/office/officeart/2005/8/layout/process4"/>
    <dgm:cxn modelId="{45D21642-3F77-477A-9908-064FD0B4F3F6}" type="presOf" srcId="{E48DF344-DB3F-41F8-9D7E-ABE750430F8C}" destId="{2CC23F8A-2D02-4E45-B18C-11BF9D7A430E}" srcOrd="0" destOrd="0" presId="urn:microsoft.com/office/officeart/2005/8/layout/process4"/>
    <dgm:cxn modelId="{779493BE-44C8-42D1-A71F-A33C8682A089}" type="presOf" srcId="{39FB5632-3440-43BF-B22F-89132B35FA5A}" destId="{D3131BF0-9113-472F-91AE-0A7A27FE6B43}" srcOrd="1" destOrd="0" presId="urn:microsoft.com/office/officeart/2005/8/layout/process4"/>
    <dgm:cxn modelId="{5299A0A1-68DF-4221-98C6-ACB06FE459E8}" srcId="{A487A692-4CF9-473E-B1E6-4CCC7E78F010}" destId="{80926673-FA94-4A63-B300-AFB665653D11}" srcOrd="0" destOrd="0" parTransId="{87533B99-45AA-44EF-99A9-87BEB3A5B9BB}" sibTransId="{975E41CA-9770-4EB3-A8C8-2A5400CC147C}"/>
    <dgm:cxn modelId="{56B92853-8D08-44E6-8492-F81B181C5F22}" srcId="{39FB5632-3440-43BF-B22F-89132B35FA5A}" destId="{E48DF344-DB3F-41F8-9D7E-ABE750430F8C}" srcOrd="0" destOrd="0" parTransId="{64904CB4-774B-4CD0-937E-665A8F2482B8}" sibTransId="{E70322AD-86F7-42C9-94AF-8C052B344E76}"/>
    <dgm:cxn modelId="{E2CAB6AC-FDAF-461D-B763-5DF22C7527E1}" type="presOf" srcId="{CFF03C4D-6D4E-4480-B3F8-AC45E8423FCF}" destId="{B8345403-E47D-4E42-BA80-FA1CB093D2B7}" srcOrd="0" destOrd="0" presId="urn:microsoft.com/office/officeart/2005/8/layout/process4"/>
    <dgm:cxn modelId="{86C3F314-A77B-4302-9D15-E1AE8E18ECFA}" type="presOf" srcId="{C740CEC1-893D-40EE-86FC-75AE9AD243C8}" destId="{390722EA-E731-45EE-948F-EC2AA0C569A4}" srcOrd="1" destOrd="0" presId="urn:microsoft.com/office/officeart/2005/8/layout/process4"/>
    <dgm:cxn modelId="{D15316C6-6BC7-4226-90F3-E591D9750A93}" srcId="{C740CEC1-893D-40EE-86FC-75AE9AD243C8}" destId="{BABC60A6-A464-450A-89F2-2ED09D91A403}" srcOrd="1" destOrd="0" parTransId="{A21AA94F-6EAC-4296-BFCA-67E652A4872C}" sibTransId="{44620636-0B85-42A4-BDB6-32EC0DDAB564}"/>
    <dgm:cxn modelId="{2D5DDC3F-690A-43DE-8944-D492D32F4F7A}" type="presOf" srcId="{BC9BD6B0-A18A-4B32-AF50-30C7DB4731D0}" destId="{7283A6B4-78E8-4D32-A709-4C0F52A94A2D}" srcOrd="0" destOrd="0" presId="urn:microsoft.com/office/officeart/2005/8/layout/process4"/>
    <dgm:cxn modelId="{DD435A46-1B77-4B01-88C5-CC20A4FBCCFA}" type="presOf" srcId="{7210AC67-E1AF-4576-B774-FF7CB5EFD571}" destId="{5317851F-7DBF-4280-8A87-175358745C3D}" srcOrd="0" destOrd="0" presId="urn:microsoft.com/office/officeart/2005/8/layout/process4"/>
    <dgm:cxn modelId="{61A09297-AC37-4A39-9529-5DCADD5B6DBB}" type="presOf" srcId="{A487A692-4CF9-473E-B1E6-4CCC7E78F010}" destId="{EC21FCF8-A4C2-4CF6-A4EE-CB451ABB8FA6}" srcOrd="1" destOrd="0" presId="urn:microsoft.com/office/officeart/2005/8/layout/process4"/>
    <dgm:cxn modelId="{1F30BF24-66E1-4573-A96C-7BC862F0AEDE}" srcId="{C740CEC1-893D-40EE-86FC-75AE9AD243C8}" destId="{BC9BD6B0-A18A-4B32-AF50-30C7DB4731D0}" srcOrd="0" destOrd="0" parTransId="{E07B7A44-883E-4456-A014-C06A0F52F3E1}" sibTransId="{BA89313A-7703-48B4-B9BD-F6C907776F6D}"/>
    <dgm:cxn modelId="{92B2C696-FC6C-432F-B389-246DAAB27CD5}" srcId="{7210AC67-E1AF-4576-B774-FF7CB5EFD571}" destId="{A487A692-4CF9-473E-B1E6-4CCC7E78F010}" srcOrd="1" destOrd="0" parTransId="{79C11FF2-F1FA-4AF5-9687-409434354CD6}" sibTransId="{301B96F2-6E40-460F-91DF-24D307C05884}"/>
    <dgm:cxn modelId="{7F6B88CA-BC90-4270-8D8F-C77CA096B9E1}" type="presOf" srcId="{BABC60A6-A464-450A-89F2-2ED09D91A403}" destId="{A5EB1C40-2291-497D-987A-F330A1A76439}" srcOrd="0" destOrd="0" presId="urn:microsoft.com/office/officeart/2005/8/layout/process4"/>
    <dgm:cxn modelId="{92E2E08C-E284-46F6-85F3-FC6A26BDCA26}" srcId="{7210AC67-E1AF-4576-B774-FF7CB5EFD571}" destId="{39FB5632-3440-43BF-B22F-89132B35FA5A}" srcOrd="2" destOrd="0" parTransId="{9B809173-FFCC-4259-9005-C312B9B55A9E}" sibTransId="{8AC5F25C-658C-40B8-A63B-EB8447447121}"/>
    <dgm:cxn modelId="{E2DB1CA1-1739-4239-99FD-12777D3F7DCB}" srcId="{A487A692-4CF9-473E-B1E6-4CCC7E78F010}" destId="{CFF03C4D-6D4E-4480-B3F8-AC45E8423FCF}" srcOrd="1" destOrd="0" parTransId="{AC93343B-C686-4659-9EBC-BC3CDFDF5729}" sibTransId="{1D743243-06F5-4E5F-A70F-FBDE359118AF}"/>
    <dgm:cxn modelId="{B4AE4DF5-2D82-48A6-B30D-4DDC1BFF993A}" type="presOf" srcId="{A487A692-4CF9-473E-B1E6-4CCC7E78F010}" destId="{CA1280E9-3EBB-48D9-91A5-EDA1842AF228}" srcOrd="0" destOrd="0" presId="urn:microsoft.com/office/officeart/2005/8/layout/process4"/>
    <dgm:cxn modelId="{BD3BEA10-C32D-49D1-9451-AD10648686D8}" type="presOf" srcId="{C740CEC1-893D-40EE-86FC-75AE9AD243C8}" destId="{2EFBF557-F9CF-44A8-A760-C5445A253E0A}" srcOrd="0" destOrd="0" presId="urn:microsoft.com/office/officeart/2005/8/layout/process4"/>
    <dgm:cxn modelId="{4810CEBC-3C5A-4C93-B5FF-B2E9BC5B239D}" type="presOf" srcId="{39FB5632-3440-43BF-B22F-89132B35FA5A}" destId="{8E8A1FCA-44AB-465A-9A3C-B876BF9EC0FA}" srcOrd="0" destOrd="0" presId="urn:microsoft.com/office/officeart/2005/8/layout/process4"/>
    <dgm:cxn modelId="{2AF10D2F-9CE8-4AD0-B5AA-63EDABAE631E}" type="presParOf" srcId="{5317851F-7DBF-4280-8A87-175358745C3D}" destId="{F6BFCDB8-4F0F-4DF7-8348-B41E06729599}" srcOrd="0" destOrd="0" presId="urn:microsoft.com/office/officeart/2005/8/layout/process4"/>
    <dgm:cxn modelId="{20E85258-A96F-4AC4-A80B-90490EA68AFB}" type="presParOf" srcId="{F6BFCDB8-4F0F-4DF7-8348-B41E06729599}" destId="{8E8A1FCA-44AB-465A-9A3C-B876BF9EC0FA}" srcOrd="0" destOrd="0" presId="urn:microsoft.com/office/officeart/2005/8/layout/process4"/>
    <dgm:cxn modelId="{7E98CF52-A21C-444F-BAF6-2F02E22C2691}" type="presParOf" srcId="{F6BFCDB8-4F0F-4DF7-8348-B41E06729599}" destId="{D3131BF0-9113-472F-91AE-0A7A27FE6B43}" srcOrd="1" destOrd="0" presId="urn:microsoft.com/office/officeart/2005/8/layout/process4"/>
    <dgm:cxn modelId="{9A8713E1-4217-456B-A5FD-FEE396137C61}" type="presParOf" srcId="{F6BFCDB8-4F0F-4DF7-8348-B41E06729599}" destId="{D3C46F26-A72C-4964-9DB0-4AEDB570C109}" srcOrd="2" destOrd="0" presId="urn:microsoft.com/office/officeart/2005/8/layout/process4"/>
    <dgm:cxn modelId="{52E6DCF8-6C9F-48F3-A88F-B38DDCA7A17C}" type="presParOf" srcId="{D3C46F26-A72C-4964-9DB0-4AEDB570C109}" destId="{2CC23F8A-2D02-4E45-B18C-11BF9D7A430E}" srcOrd="0" destOrd="0" presId="urn:microsoft.com/office/officeart/2005/8/layout/process4"/>
    <dgm:cxn modelId="{E0B208BC-4555-48B5-B7B6-18D33EEA3B8C}" type="presParOf" srcId="{5317851F-7DBF-4280-8A87-175358745C3D}" destId="{AC8EF005-C2C0-4E30-B21B-9B6681C00648}" srcOrd="1" destOrd="0" presId="urn:microsoft.com/office/officeart/2005/8/layout/process4"/>
    <dgm:cxn modelId="{100C483B-5F8D-42C7-9D98-8E7C9BEE42F1}" type="presParOf" srcId="{5317851F-7DBF-4280-8A87-175358745C3D}" destId="{FCC0F667-B1A1-4DBC-AEF3-FE53463CB95D}" srcOrd="2" destOrd="0" presId="urn:microsoft.com/office/officeart/2005/8/layout/process4"/>
    <dgm:cxn modelId="{0358C8E9-9DA9-440C-A970-577DDD751A1B}" type="presParOf" srcId="{FCC0F667-B1A1-4DBC-AEF3-FE53463CB95D}" destId="{CA1280E9-3EBB-48D9-91A5-EDA1842AF228}" srcOrd="0" destOrd="0" presId="urn:microsoft.com/office/officeart/2005/8/layout/process4"/>
    <dgm:cxn modelId="{D9A1A4D1-09EF-49EA-AD71-6D30A3E0B912}" type="presParOf" srcId="{FCC0F667-B1A1-4DBC-AEF3-FE53463CB95D}" destId="{EC21FCF8-A4C2-4CF6-A4EE-CB451ABB8FA6}" srcOrd="1" destOrd="0" presId="urn:microsoft.com/office/officeart/2005/8/layout/process4"/>
    <dgm:cxn modelId="{5A4EBC12-B311-4CC9-8E8C-4758481B7713}" type="presParOf" srcId="{FCC0F667-B1A1-4DBC-AEF3-FE53463CB95D}" destId="{480CE1EB-F46B-4764-9EB5-6DCFB7FF0225}" srcOrd="2" destOrd="0" presId="urn:microsoft.com/office/officeart/2005/8/layout/process4"/>
    <dgm:cxn modelId="{4CA337E9-4CC3-4336-98F8-96FE85D07EDE}" type="presParOf" srcId="{480CE1EB-F46B-4764-9EB5-6DCFB7FF0225}" destId="{982B9F0C-BFA1-43DC-9B36-8D5FEF66BF6E}" srcOrd="0" destOrd="0" presId="urn:microsoft.com/office/officeart/2005/8/layout/process4"/>
    <dgm:cxn modelId="{6039C9CD-F40A-43C9-8EC1-7D4D70A0C56B}" type="presParOf" srcId="{480CE1EB-F46B-4764-9EB5-6DCFB7FF0225}" destId="{B8345403-E47D-4E42-BA80-FA1CB093D2B7}" srcOrd="1" destOrd="0" presId="urn:microsoft.com/office/officeart/2005/8/layout/process4"/>
    <dgm:cxn modelId="{A739CEE9-16CC-43A6-896D-24BB89F28407}" type="presParOf" srcId="{5317851F-7DBF-4280-8A87-175358745C3D}" destId="{30302612-3639-4C99-AF23-FE6A7B6CAC30}" srcOrd="3" destOrd="0" presId="urn:microsoft.com/office/officeart/2005/8/layout/process4"/>
    <dgm:cxn modelId="{21AA7083-01CC-4682-84EA-21EAA3FFA633}" type="presParOf" srcId="{5317851F-7DBF-4280-8A87-175358745C3D}" destId="{FC3F6433-F5EE-4B00-9BAC-6479A619B984}" srcOrd="4" destOrd="0" presId="urn:microsoft.com/office/officeart/2005/8/layout/process4"/>
    <dgm:cxn modelId="{B9EBD39F-329F-4BAF-AE77-F071ECE449E8}" type="presParOf" srcId="{FC3F6433-F5EE-4B00-9BAC-6479A619B984}" destId="{2EFBF557-F9CF-44A8-A760-C5445A253E0A}" srcOrd="0" destOrd="0" presId="urn:microsoft.com/office/officeart/2005/8/layout/process4"/>
    <dgm:cxn modelId="{204740A9-1068-4B1F-801A-A1A1951F9ABE}" type="presParOf" srcId="{FC3F6433-F5EE-4B00-9BAC-6479A619B984}" destId="{390722EA-E731-45EE-948F-EC2AA0C569A4}" srcOrd="1" destOrd="0" presId="urn:microsoft.com/office/officeart/2005/8/layout/process4"/>
    <dgm:cxn modelId="{D8FACD4E-7046-49A0-9A1C-A56EE0F06B58}" type="presParOf" srcId="{FC3F6433-F5EE-4B00-9BAC-6479A619B984}" destId="{4DC8C409-CB22-4649-B371-82D04CD112C0}" srcOrd="2" destOrd="0" presId="urn:microsoft.com/office/officeart/2005/8/layout/process4"/>
    <dgm:cxn modelId="{9EDE9642-BA16-4A66-82CA-6227A21D3739}" type="presParOf" srcId="{4DC8C409-CB22-4649-B371-82D04CD112C0}" destId="{7283A6B4-78E8-4D32-A709-4C0F52A94A2D}" srcOrd="0" destOrd="0" presId="urn:microsoft.com/office/officeart/2005/8/layout/process4"/>
    <dgm:cxn modelId="{A8F9FBEF-C82D-46E2-94AF-BFF759EFAD08}" type="presParOf" srcId="{4DC8C409-CB22-4649-B371-82D04CD112C0}" destId="{A5EB1C40-2291-497D-987A-F330A1A7643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31BF0-9113-472F-91AE-0A7A27FE6B43}">
      <dsp:nvSpPr>
        <dsp:cNvPr id="0" name=""/>
        <dsp:cNvSpPr/>
      </dsp:nvSpPr>
      <dsp:spPr>
        <a:xfrm>
          <a:off x="0" y="4098908"/>
          <a:ext cx="8208912" cy="1345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Обученный специалист от  ПОО (имеющий допуск к размещению в </a:t>
          </a:r>
          <a:r>
            <a:rPr lang="ru-RU" sz="1700" b="1" kern="1200" dirty="0" err="1" smtClean="0"/>
            <a:t>репозитории</a:t>
          </a:r>
          <a:r>
            <a:rPr lang="ru-RU" sz="1700" b="1" kern="1200" dirty="0" smtClean="0"/>
            <a:t>)</a:t>
          </a:r>
          <a:endParaRPr lang="ru-RU" sz="1700" b="1" kern="1200" dirty="0"/>
        </a:p>
      </dsp:txBody>
      <dsp:txXfrm>
        <a:off x="0" y="4098908"/>
        <a:ext cx="8208912" cy="726490"/>
      </dsp:txXfrm>
    </dsp:sp>
    <dsp:sp modelId="{2CC23F8A-2D02-4E45-B18C-11BF9D7A430E}">
      <dsp:nvSpPr>
        <dsp:cNvPr id="0" name=""/>
        <dsp:cNvSpPr/>
      </dsp:nvSpPr>
      <dsp:spPr>
        <a:xfrm>
          <a:off x="0" y="4798491"/>
          <a:ext cx="8208912" cy="618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Выкладывает  материал в </a:t>
          </a:r>
          <a:r>
            <a:rPr lang="ru-RU" sz="2000" kern="1200" dirty="0" err="1" smtClean="0"/>
            <a:t>репозиторий</a:t>
          </a:r>
          <a:endParaRPr lang="ru-RU" sz="2000" kern="1200" dirty="0"/>
        </a:p>
      </dsp:txBody>
      <dsp:txXfrm>
        <a:off x="0" y="4798491"/>
        <a:ext cx="8208912" cy="618862"/>
      </dsp:txXfrm>
    </dsp:sp>
    <dsp:sp modelId="{EC21FCF8-A4C2-4CF6-A4EE-CB451ABB8FA6}">
      <dsp:nvSpPr>
        <dsp:cNvPr id="0" name=""/>
        <dsp:cNvSpPr/>
      </dsp:nvSpPr>
      <dsp:spPr>
        <a:xfrm rot="10800000">
          <a:off x="0" y="2049935"/>
          <a:ext cx="8208912" cy="206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Экспертный совет ОМО</a:t>
          </a:r>
          <a:endParaRPr lang="ru-RU" sz="1700" b="1" kern="1200" dirty="0"/>
        </a:p>
      </dsp:txBody>
      <dsp:txXfrm rot="-10800000">
        <a:off x="0" y="2049935"/>
        <a:ext cx="8208912" cy="726272"/>
      </dsp:txXfrm>
    </dsp:sp>
    <dsp:sp modelId="{982B9F0C-BFA1-43DC-9B36-8D5FEF66BF6E}">
      <dsp:nvSpPr>
        <dsp:cNvPr id="0" name=""/>
        <dsp:cNvSpPr/>
      </dsp:nvSpPr>
      <dsp:spPr>
        <a:xfrm>
          <a:off x="0" y="2776208"/>
          <a:ext cx="4104456" cy="618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Проверяет материал согласовывает</a:t>
          </a:r>
          <a:endParaRPr lang="ru-RU" sz="2000" kern="1200" dirty="0"/>
        </a:p>
      </dsp:txBody>
      <dsp:txXfrm>
        <a:off x="0" y="2776208"/>
        <a:ext cx="4104456" cy="618676"/>
      </dsp:txXfrm>
    </dsp:sp>
    <dsp:sp modelId="{B8345403-E47D-4E42-BA80-FA1CB093D2B7}">
      <dsp:nvSpPr>
        <dsp:cNvPr id="0" name=""/>
        <dsp:cNvSpPr/>
      </dsp:nvSpPr>
      <dsp:spPr>
        <a:xfrm>
          <a:off x="4104456" y="2776208"/>
          <a:ext cx="4104456" cy="618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Рекомендует к использованию</a:t>
          </a:r>
          <a:endParaRPr lang="ru-RU" sz="2000" kern="1200" dirty="0"/>
        </a:p>
      </dsp:txBody>
      <dsp:txXfrm>
        <a:off x="4104456" y="2776208"/>
        <a:ext cx="4104456" cy="618676"/>
      </dsp:txXfrm>
    </dsp:sp>
    <dsp:sp modelId="{390722EA-E731-45EE-948F-EC2AA0C569A4}">
      <dsp:nvSpPr>
        <dsp:cNvPr id="0" name=""/>
        <dsp:cNvSpPr/>
      </dsp:nvSpPr>
      <dsp:spPr>
        <a:xfrm rot="10800000">
          <a:off x="0" y="962"/>
          <a:ext cx="8208912" cy="206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Преподаватель, мастер производственного обучения  ПОО</a:t>
          </a:r>
          <a:endParaRPr lang="ru-RU" sz="1700" b="1" kern="1200" dirty="0"/>
        </a:p>
      </dsp:txBody>
      <dsp:txXfrm rot="-10800000">
        <a:off x="0" y="962"/>
        <a:ext cx="8208912" cy="726272"/>
      </dsp:txXfrm>
    </dsp:sp>
    <dsp:sp modelId="{7283A6B4-78E8-4D32-A709-4C0F52A94A2D}">
      <dsp:nvSpPr>
        <dsp:cNvPr id="0" name=""/>
        <dsp:cNvSpPr/>
      </dsp:nvSpPr>
      <dsp:spPr>
        <a:xfrm>
          <a:off x="0" y="727235"/>
          <a:ext cx="4104456" cy="618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Разрабатывает материал</a:t>
          </a:r>
          <a:endParaRPr lang="ru-RU" sz="2000" kern="1200" dirty="0"/>
        </a:p>
      </dsp:txBody>
      <dsp:txXfrm>
        <a:off x="0" y="727235"/>
        <a:ext cx="4104456" cy="618676"/>
      </dsp:txXfrm>
    </dsp:sp>
    <dsp:sp modelId="{A5EB1C40-2291-497D-987A-F330A1A76439}">
      <dsp:nvSpPr>
        <dsp:cNvPr id="0" name=""/>
        <dsp:cNvSpPr/>
      </dsp:nvSpPr>
      <dsp:spPr>
        <a:xfrm>
          <a:off x="4104456" y="727235"/>
          <a:ext cx="4104456" cy="618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Согласовывает с методистом ПОО</a:t>
          </a:r>
          <a:endParaRPr lang="ru-RU" sz="2000" kern="1200" dirty="0"/>
        </a:p>
      </dsp:txBody>
      <dsp:txXfrm>
        <a:off x="4104456" y="727235"/>
        <a:ext cx="4104456" cy="618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E7FBF-27B0-42BE-A6B0-5A1DFCDDC8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09F4-DC6B-4DD0-B45A-EF8B7668E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4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09F4-DC6B-4DD0-B45A-EF8B7668EB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4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09F4-DC6B-4DD0-B45A-EF8B7668EB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0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09F4-DC6B-4DD0-B45A-EF8B7668EB7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5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irpo.ru/informaczionno-analiticheskaya-spravka-o-deyatelnosti-omo-i-o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900" b="1" dirty="0">
                <a:solidFill>
                  <a:schemeClr val="tx1"/>
                </a:solidFill>
              </a:rPr>
              <a:t>Попова Юлия Александровна</a:t>
            </a:r>
          </a:p>
          <a:p>
            <a:pPr algn="l"/>
            <a:r>
              <a:rPr lang="ru-RU" sz="600" b="1" dirty="0">
                <a:solidFill>
                  <a:schemeClr val="tx1"/>
                </a:solidFill>
              </a:rPr>
              <a:t>специалист по учебной-методической работе</a:t>
            </a:r>
          </a:p>
          <a:p>
            <a:pPr algn="l"/>
            <a:r>
              <a:rPr lang="ru-RU" sz="600" b="1" dirty="0">
                <a:solidFill>
                  <a:schemeClr val="tx1"/>
                </a:solidFill>
              </a:rPr>
              <a:t>"Центр организационно-методического сопровождения профессионального образования" ГБУ ДПО ЧИРПО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068960"/>
            <a:ext cx="6629400" cy="1377274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Особенности  работы ОМО по наполнению </a:t>
            </a:r>
            <a:r>
              <a:rPr lang="ru-RU" sz="2800" b="1" dirty="0" err="1" smtClean="0">
                <a:solidFill>
                  <a:schemeClr val="tx1"/>
                </a:solidFill>
              </a:rPr>
              <a:t>репозитория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Государственное </a:t>
            </a:r>
            <a:r>
              <a:rPr lang="ru-RU" sz="1600" b="1" dirty="0">
                <a:solidFill>
                  <a:srgbClr val="002060"/>
                </a:solidFill>
              </a:rPr>
              <a:t>бюджетное учреждение дополнительного профессионального образования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«Челябинский институт развития профессионального образования»</a:t>
            </a:r>
          </a:p>
        </p:txBody>
      </p:sp>
      <p:pic>
        <p:nvPicPr>
          <p:cNvPr id="5" name="Рисунок 4" descr="http://chirpo.ru/img/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00" y="196636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40352" y="48691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30</a:t>
            </a:r>
            <a:r>
              <a:rPr lang="ru-RU" sz="800" dirty="0" smtClean="0"/>
              <a:t>  </a:t>
            </a:r>
            <a:r>
              <a:rPr lang="ru-RU" sz="800" dirty="0" smtClean="0"/>
              <a:t>октября 2020г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73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5623915"/>
              </p:ext>
            </p:extLst>
          </p:nvPr>
        </p:nvGraphicFramePr>
        <p:xfrm>
          <a:off x="539552" y="1412776"/>
          <a:ext cx="820891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4064" y="30063"/>
            <a:ext cx="9137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Примерный алгоритм работы по наполнению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репозитория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5524"/>
            <a:ext cx="4824536" cy="678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476672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«Рекомендации по наполнению содержанием регионального </a:t>
            </a:r>
            <a:r>
              <a:rPr lang="ru-RU" b="1" dirty="0" err="1" smtClean="0"/>
              <a:t>репозитория</a:t>
            </a:r>
            <a:r>
              <a:rPr lang="ru-RU" b="1" dirty="0" smtClean="0"/>
              <a:t> цифровых образовательных ресурсов для системы СПО </a:t>
            </a:r>
            <a:endParaRPr lang="ru-RU" dirty="0" smtClean="0"/>
          </a:p>
          <a:p>
            <a:pPr algn="ctr"/>
            <a:r>
              <a:rPr lang="ru-RU" b="1" dirty="0" smtClean="0"/>
              <a:t>Челябинской области»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2924944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Размещены на сайте ЧИРПО в разделе «Виртуальный методический центр</a:t>
            </a:r>
            <a:r>
              <a:rPr lang="ru-RU" smtClean="0"/>
              <a:t>» </a:t>
            </a:r>
          </a:p>
          <a:p>
            <a:r>
              <a:rPr lang="en-US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chirpo.ru/informaczionno-analiticheskaya-spravka-o-deyatelnosti-omo-i-os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900" b="1" dirty="0">
                <a:solidFill>
                  <a:schemeClr val="tx1"/>
                </a:solidFill>
              </a:rPr>
              <a:t>Попова Юлия Александровна</a:t>
            </a:r>
          </a:p>
          <a:p>
            <a:pPr algn="l"/>
            <a:r>
              <a:rPr lang="ru-RU" sz="600" b="1" dirty="0">
                <a:solidFill>
                  <a:schemeClr val="tx1"/>
                </a:solidFill>
              </a:rPr>
              <a:t>специалист по учебной-методической работе</a:t>
            </a:r>
          </a:p>
          <a:p>
            <a:pPr algn="l"/>
            <a:r>
              <a:rPr lang="ru-RU" sz="600" b="1" dirty="0">
                <a:solidFill>
                  <a:schemeClr val="tx1"/>
                </a:solidFill>
              </a:rPr>
              <a:t>"Центр организационно-методического сопровождения профессионального образования" ГБУ ДПО ЧИРПО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068960"/>
            <a:ext cx="6629400" cy="1377274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Особенности  работы ОМО по наполнению </a:t>
            </a:r>
            <a:r>
              <a:rPr lang="ru-RU" sz="2800" b="1" dirty="0" err="1" smtClean="0">
                <a:solidFill>
                  <a:schemeClr val="tx1"/>
                </a:solidFill>
              </a:rPr>
              <a:t>репозитория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Государственное </a:t>
            </a:r>
            <a:r>
              <a:rPr lang="ru-RU" sz="1600" b="1" dirty="0">
                <a:solidFill>
                  <a:srgbClr val="002060"/>
                </a:solidFill>
              </a:rPr>
              <a:t>бюджетное учреждение дополнительного профессионального образования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«Челябинский институт развития профессионального образования»</a:t>
            </a:r>
          </a:p>
        </p:txBody>
      </p:sp>
      <p:pic>
        <p:nvPicPr>
          <p:cNvPr id="5" name="Рисунок 4" descr="http://chirpo.ru/img/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00" y="196636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40352" y="48691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30</a:t>
            </a:r>
            <a:r>
              <a:rPr lang="ru-RU" sz="800" dirty="0" smtClean="0"/>
              <a:t>  </a:t>
            </a:r>
            <a:r>
              <a:rPr lang="ru-RU" sz="800" dirty="0" smtClean="0"/>
              <a:t>октября 2020г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73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Нормативно-правовые </a:t>
            </a:r>
            <a:r>
              <a:rPr lang="ru-RU" b="1" dirty="0" smtClean="0">
                <a:solidFill>
                  <a:schemeClr val="tx1"/>
                </a:solidFill>
              </a:rPr>
              <a:t>документы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Приказ </a:t>
            </a:r>
            <a:r>
              <a:rPr lang="ru-RU" dirty="0">
                <a:solidFill>
                  <a:schemeClr val="tx1"/>
                </a:solidFill>
              </a:rPr>
              <a:t>Министра образования и науки Челябинской области от </a:t>
            </a:r>
            <a:r>
              <a:rPr lang="ru-RU" dirty="0" smtClean="0">
                <a:solidFill>
                  <a:schemeClr val="tx1"/>
                </a:solidFill>
              </a:rPr>
              <a:t>08.04.2020 </a:t>
            </a:r>
            <a:r>
              <a:rPr lang="ru-RU" dirty="0">
                <a:solidFill>
                  <a:schemeClr val="tx1"/>
                </a:solidFill>
              </a:rPr>
              <a:t>года </a:t>
            </a:r>
            <a:r>
              <a:rPr lang="ru-RU" dirty="0" smtClean="0">
                <a:solidFill>
                  <a:schemeClr val="tx1"/>
                </a:solidFill>
              </a:rPr>
              <a:t>№1201/3963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О создании регионального </a:t>
            </a:r>
            <a:r>
              <a:rPr lang="ru-RU" dirty="0" err="1" smtClean="0">
                <a:solidFill>
                  <a:schemeClr val="tx1"/>
                </a:solidFill>
              </a:rPr>
              <a:t>репозитория</a:t>
            </a:r>
            <a:r>
              <a:rPr lang="ru-RU" dirty="0" smtClean="0">
                <a:solidFill>
                  <a:schemeClr val="tx1"/>
                </a:solidFill>
              </a:rPr>
              <a:t> СПО».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Приказ Министра образования и науки Челябинской области от 14.09.2020 года №01/1913 «Об организации методической работы в системе СПО Челябинской области в 2020 году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40352" y="2780928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812360" y="5373216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3760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Репозито́рий</a:t>
            </a:r>
            <a:r>
              <a:rPr lang="ru-RU" dirty="0">
                <a:solidFill>
                  <a:schemeClr val="tx1"/>
                </a:solidFill>
              </a:rPr>
              <a:t> (англ. </a:t>
            </a:r>
            <a:r>
              <a:rPr lang="ru-RU" dirty="0" err="1">
                <a:solidFill>
                  <a:schemeClr val="tx1"/>
                </a:solidFill>
              </a:rPr>
              <a:t>repository</a:t>
            </a:r>
            <a:r>
              <a:rPr lang="ru-RU" dirty="0" smtClean="0">
                <a:solidFill>
                  <a:schemeClr val="tx1"/>
                </a:solidFill>
              </a:rPr>
              <a:t>) -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043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место, где хранятся и поддерживаются какие-либо данные. Чаще всего данные в </a:t>
            </a:r>
            <a:r>
              <a:rPr lang="ru-RU" dirty="0" err="1">
                <a:solidFill>
                  <a:schemeClr val="tx1"/>
                </a:solidFill>
              </a:rPr>
              <a:t>репозитории</a:t>
            </a:r>
            <a:r>
              <a:rPr lang="ru-RU" dirty="0">
                <a:solidFill>
                  <a:schemeClr val="tx1"/>
                </a:solidFill>
              </a:rPr>
              <a:t> хранятся в виде файлов, доступных для дальнейшего распространения по сети.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106" y="37890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Региональный </a:t>
            </a:r>
            <a:r>
              <a:rPr lang="ru-RU" sz="2400" b="1" dirty="0" err="1"/>
              <a:t>репозиторий</a:t>
            </a:r>
            <a:r>
              <a:rPr lang="ru-RU" sz="2400" b="1" dirty="0"/>
              <a:t> </a:t>
            </a:r>
            <a:r>
              <a:rPr lang="ru-RU" sz="2400" dirty="0"/>
              <a:t>цифровых образовательных ресурсов предназначен для формирования регионального банка ЦОР в образовательной деятельности для профессиональных  образовательных организаций Челябинской области, реализующих программы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7948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13520" r="19421" b="3963"/>
          <a:stretch/>
        </p:blipFill>
        <p:spPr bwMode="auto">
          <a:xfrm>
            <a:off x="395536" y="-171400"/>
            <a:ext cx="8424936" cy="702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7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4532" y="260648"/>
            <a:ext cx="9144000" cy="103942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Приоритетные направления методической работы </a:t>
            </a:r>
            <a:r>
              <a:rPr lang="ru-RU" sz="2000" b="1" dirty="0" smtClean="0">
                <a:solidFill>
                  <a:schemeClr val="tx1"/>
                </a:solidFill>
              </a:rPr>
              <a:t>в системе </a:t>
            </a:r>
            <a:r>
              <a:rPr lang="ru-RU" sz="2000" b="1" dirty="0" err="1" smtClean="0">
                <a:solidFill>
                  <a:schemeClr val="tx1"/>
                </a:solidFill>
              </a:rPr>
              <a:t>спо</a:t>
            </a:r>
            <a:r>
              <a:rPr lang="ru-RU" sz="2000" b="1" dirty="0" smtClean="0">
                <a:solidFill>
                  <a:schemeClr val="tx1"/>
                </a:solidFill>
              </a:rPr>
              <a:t> челябинской области   в  2021 году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990600"/>
            <a:ext cx="64674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20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8372"/>
            <a:ext cx="8928992" cy="10394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Перечень специальностей и профессий, входящих в </a:t>
            </a:r>
            <a:r>
              <a:rPr lang="ru-RU" sz="1600" b="1" dirty="0">
                <a:solidFill>
                  <a:schemeClr val="tx1"/>
                </a:solidFill>
              </a:rPr>
              <a:t>ОМО УГС  23.00.00.  «Техника и технологии наземного транспорта», </a:t>
            </a:r>
            <a:r>
              <a:rPr lang="ru-RU" sz="1600" b="1" dirty="0" smtClean="0">
                <a:solidFill>
                  <a:schemeClr val="tx1"/>
                </a:solidFill>
              </a:rPr>
              <a:t> 20.00.00</a:t>
            </a:r>
            <a:r>
              <a:rPr lang="ru-RU" sz="1600" b="1" dirty="0">
                <a:solidFill>
                  <a:schemeClr val="tx1"/>
                </a:solidFill>
              </a:rPr>
              <a:t>. «</a:t>
            </a:r>
            <a:r>
              <a:rPr lang="ru-RU" sz="1600" b="1" dirty="0" err="1">
                <a:solidFill>
                  <a:schemeClr val="tx1"/>
                </a:solidFill>
              </a:rPr>
              <a:t>Техносферная</a:t>
            </a:r>
            <a:r>
              <a:rPr lang="ru-RU" sz="1600" b="1" dirty="0">
                <a:solidFill>
                  <a:schemeClr val="tx1"/>
                </a:solidFill>
              </a:rPr>
              <a:t> безопасность и </a:t>
            </a:r>
            <a:r>
              <a:rPr lang="ru-RU" sz="1600" b="1" dirty="0" err="1">
                <a:solidFill>
                  <a:schemeClr val="tx1"/>
                </a:solidFill>
              </a:rPr>
              <a:t>природообустройство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Директор ГБПОУ «Челябинский автотранспортный техникум»   Гонтарев Евгений Петрович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801625"/>
              </p:ext>
            </p:extLst>
          </p:nvPr>
        </p:nvGraphicFramePr>
        <p:xfrm>
          <a:off x="107505" y="1700808"/>
          <a:ext cx="8928992" cy="157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9"/>
                <a:gridCol w="6048673"/>
              </a:tblGrid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 CYR"/>
                          <a:ea typeface="Times New Roman"/>
                        </a:rPr>
                        <a:t>Название профессии, специальности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 CYR"/>
                          <a:ea typeface="Times New Roman"/>
                        </a:rPr>
                        <a:t>ПОО реализующие профессии, специальности</a:t>
                      </a:r>
                      <a:endParaRPr lang="ru-RU" sz="12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Мастер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по ремонту и обслуживанию автомобилей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«Верхнеуральский агротехнологический  техникум – казачий кадетский корпус»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Каслинский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промышленно-гуманитарный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Карталинский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многоотраслевой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«Катав-Ивановский индустриальный 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Копейский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политехнический колледж имени С.В. Хохрякова»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Коркинский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горно-строительный техникум»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«Магнитогорский строительно-монтажный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Миасский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машиностроительный колледж»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«Первомайский техникум промышленности строительных материалов»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Южноуральский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энергетический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автотранспортный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промышленно-гуманитарный техникум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им. А.В. Яковлева»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«Южно-Уральский многопрофильный колледж»</a:t>
                      </a:r>
                    </a:p>
                  </a:txBody>
                  <a:tcPr marL="68580" marR="68580" marT="0" marB="0"/>
                </a:tc>
              </a:tr>
              <a:tr h="192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Техническое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обслуживание и ремонт автомобильного транспорта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Бакальский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техникум профессиональных технологий и сервиса имени М.Г. Ганиева»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Бакальский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техникум профессиональных технологий и сервиса имени М.Г. Ганиева»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«Златоустовский индустриальный колледж им. П.П. Аносова»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«Магнитогорский строительно-монтажный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 «Троицкий технологический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Юрюзанский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технологический техникум»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«Южно-Уральский государственный колледж»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«Южно-Уральский многопрофильный колледж»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Техническая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эксплуатация подъемно-транспортных, строительных, дорожных машин и оборудования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Техническая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эксплуатация подвижного состава железных дорог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«Златоустовский техникум технологий и экономики»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«Карталинский многоотраслевой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 CYR"/>
                          <a:ea typeface="Times New Roman"/>
                        </a:rPr>
                        <a:t>Т</a:t>
                      </a: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ехническое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обслуживание и ремонт двигателей, систем и агрегатов автомобилей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Усть-Катавский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индустриально-технологический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«Златоустовский техникум технологий и экономики»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Карталинский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многоотраслевой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Копейский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политехнический колледж имени С.В. Хохрякова»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Коркинский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горно-строительный техникум»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«Магнитогорский строительно-монтажный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Саткинский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политехнический колледж имени А.К. Савина»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техникум промышленности и городского хозяйства им. Я.П. Осадчего»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энергетический колледж им. С.М. Кирова»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«Южно-Уральский государственный технический колледж»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автотранспортный техникум»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Организация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перевозок и управление на транспорте (по видам)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«Челябинский автотранспортный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Машинист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дорожных и строительных машин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«Магнитогорский строительно-монтажный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Машинист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крана (крановщик)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«Магнитогорский строительно-монтажный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«Южно-Уральский многопрофильный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Слесарь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по ремонту строительных машин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«Златоустовский техникум технологий и экономики»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«Каслинский промышленно-гуманитарный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«Миасский геологоразведочный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Машинист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локомотива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«Златоустовский техникум технологий и экономики»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«Карталинский многоотраслевой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ГАПОУ ЧО «Политехнический колледж»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«Южно-Уральский многопрофильный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Слесарь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по обслуживанию и ремонту подвижного состава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«Златоустовский техникум технологий и экономики»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«Каслинский промышленно-гуманитарный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«Миасский геологоразведочный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Электромонтер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устройств сигнализации, централизации, блокировки (СЦБ)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«Карталинский многоотраслевой техникум»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Автомеханик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Бакальский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техникум профессиональных технологий и сервиса имени М.Г. Ганиева»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«Верхнеуральский агротехнологический  техникум – казачий кадетский корпус»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«Первомайский техникум промышленности строительных материалов»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Защита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в чрезвычайных ситуациях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 CYR"/>
                          <a:ea typeface="Times New Roman"/>
                        </a:rPr>
                        <a:t>Пожарная 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безопасность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колледж»</a:t>
                      </a:r>
                    </a:p>
                  </a:txBody>
                  <a:tcPr marL="68580" marR="68580" marT="0" marB="0"/>
                </a:tc>
              </a:tr>
              <a:tr h="17879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Автомобиле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- и тракторостроение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  <a:latin typeface="Times New Roman CYR"/>
                          <a:ea typeface="Times New Roman"/>
                        </a:rPr>
                        <a:t>Миасский</a:t>
                      </a: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 машиностроительный колледж»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3511E-6 L 0 -1.6946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30447"/>
              </p:ext>
            </p:extLst>
          </p:nvPr>
        </p:nvGraphicFramePr>
        <p:xfrm>
          <a:off x="6166586" y="99433"/>
          <a:ext cx="2869910" cy="6729230"/>
        </p:xfrm>
        <a:graphic>
          <a:graphicData uri="http://schemas.openxmlformats.org/drawingml/2006/table">
            <a:tbl>
              <a:tblPr/>
              <a:tblGrid>
                <a:gridCol w="1951539"/>
                <a:gridCol w="918371"/>
              </a:tblGrid>
              <a:tr h="737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профессия/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ПОО,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реализующие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профессии/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35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Мастер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ремонту и обслуживанию автомобилей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10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Техническое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обслуживание и ремонт автомобильного транспорта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6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Техническая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эксплуатация подъемно-транспортных, строительных, дорожных машин и оборудования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64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Техническая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эксплуатация подвижного состава железных дорог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10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Техническое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обслуживание и ремонт двигателей, систем и агрегатов автомобилей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10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перевозок и управление на транспорте (по видам)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21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Машинист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дорожных и строительных машин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82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Машинист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крана (крановщик)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4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Слесарь по ремонту строительных машин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89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Машинист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локомотива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64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Слесарь по обслуживанию и ремонту подвижного состава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10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Электромонтер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устройств сигнализации, централизации, блокировки (СЦБ)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17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Автомеханик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82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чрезвычайных ситуациях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4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Пожарная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безопасность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17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Автомобиле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и тракторостроение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693">
                <a:tc>
                  <a:txBody>
                    <a:bodyPr/>
                    <a:lstStyle/>
                    <a:p>
                      <a:pPr indent="0" algn="just" fontAlgn="b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и техническая эксплуатация промышленного оборудования (по отраслям)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 rotWithShape="1">
          <a:blip r:embed="rId2"/>
          <a:srcRect l="11085" r="10763"/>
          <a:stretch/>
        </p:blipFill>
        <p:spPr>
          <a:xfrm>
            <a:off x="46748" y="1556792"/>
            <a:ext cx="6119838" cy="41764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39427"/>
          </a:xfrm>
        </p:spPr>
        <p:txBody>
          <a:bodyPr>
            <a:noAutofit/>
          </a:bodyPr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Количество  профессий и специальностей </a:t>
            </a:r>
            <a:b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УГС 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23.00.00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.  «Техника и технологии наземного транспорта», </a:t>
            </a:r>
            <a:b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20.00.00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. «</a:t>
            </a:r>
            <a:r>
              <a:rPr lang="ru-RU" sz="1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Техносферная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 безопасность и </a:t>
            </a:r>
            <a:r>
              <a:rPr lang="ru-RU" sz="1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природообустройство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»</a:t>
            </a:r>
            <a:b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реализуемых в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ПОО Челябинской области</a:t>
            </a:r>
            <a:r>
              <a:rPr lang="ru-RU" sz="1400" b="1" dirty="0" smtClean="0">
                <a:solidFill>
                  <a:schemeClr val="tx1"/>
                </a:solidFill>
                <a:latin typeface="Times New Roman CYR"/>
                <a:ea typeface="Times New Roman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 CYR"/>
                <a:ea typeface="Times New Roman"/>
              </a:rPr>
            </a:br>
            <a:endParaRPr lang="ru-RU" sz="1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589280"/>
              </p:ext>
            </p:extLst>
          </p:nvPr>
        </p:nvGraphicFramePr>
        <p:xfrm>
          <a:off x="27266" y="840048"/>
          <a:ext cx="9116733" cy="605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0958"/>
                <a:gridCol w="2555775"/>
              </a:tblGrid>
              <a:tr h="27695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ПОО</a:t>
                      </a:r>
                      <a:endParaRPr lang="ru-RU" sz="11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Кол-во профессий и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специаль-ностей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УГС 23.00.00., 20.00.00  в ПОО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«Златоустовский индустриальный колледж им. П.П. Аносова»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 «Троицкий технологический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ГАПОУ ЧО «Политехнический колледж»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промышленно-гуманитарный техникум им. А.В. Яковлева»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«Катав-Ивановский индустриальный 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«Челябинский техникум промышленности и городского хозяйства им. Я.П. Осадчего»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«Челябинский энергетический колледж им. С.М. Кирова»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Саткинский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политехнический колледж имени А.К. Савина»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Усть-Катавский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индустриально-технологический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Южноуральский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энергетический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Юрюзанский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технологический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«Южно-Уральский государственный колледж»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17269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«Южно-Уральский государственный технический колледж»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A5AFFD"/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«Верхнеуральский агротехнологический  техникум – казачий кадетский корпус»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Копейский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политехнический колледж имени С.В. Хохрякова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Коркинский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горно-строительный техникум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Миасский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геологоразведочный колледж»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Миасский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машиностроительный колледж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«Первомайский техникум промышленности строительных материалов»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Каслинский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промышленно-гуманитарный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«Челябинский автотранспортный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Бакальский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техникум профессиональных технологий и сервиса имени М.Г. Ганиева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«Южно-Уральский многопрофильный колледж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«Магнитогорский строительно-монтажный техникум»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 CYR"/>
                          <a:ea typeface="Times New Roman"/>
                        </a:rPr>
                        <a:t>ГБПОУ «Златоустовский техникум технологий и экономики»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Карталинский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 многоотраслевой техникум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439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«Челябинский государственный колледж «Рост»»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802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ГБПОУ «Челябинский профессиональный колледж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</a:rPr>
                        <a:t>»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914</TotalTime>
  <Words>1292</Words>
  <Application>Microsoft Office PowerPoint</Application>
  <PresentationFormat>Экран (4:3)</PresentationFormat>
  <Paragraphs>221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Особенности  работы ОМО по наполнению репозитория</vt:lpstr>
      <vt:lpstr>Нормативно-правовые документы</vt:lpstr>
      <vt:lpstr>Презентация PowerPoint</vt:lpstr>
      <vt:lpstr>Репозито́рий (англ. repository) - </vt:lpstr>
      <vt:lpstr>Презентация PowerPoint</vt:lpstr>
      <vt:lpstr>Приоритетные направления методической работы в системе спо челябинской области   в  2021 году: </vt:lpstr>
      <vt:lpstr>Перечень специальностей и профессий, входящих в ОМО УГС  23.00.00.  «Техника и технологии наземного транспорта»,  20.00.00. «Техносферная безопасность и природообустройство» Руководитель: Директор ГБПОУ «Челябинский автотранспортный техникум»   Гонтарев Евгений Петрович</vt:lpstr>
      <vt:lpstr>Презентация PowerPoint</vt:lpstr>
      <vt:lpstr>Количество  профессий и специальностей  УГС  23.00.00.  «Техника и технологии наземного транспорта»,  20.00.00. «Техносферная безопасность и природообустройство» реализуемых в ПОО Челябинской области </vt:lpstr>
      <vt:lpstr>Презентация PowerPoint</vt:lpstr>
      <vt:lpstr>Презентация PowerPoint</vt:lpstr>
      <vt:lpstr>Особенности  работы ОМО по наполнению репозитория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работы ОМО по наполнению репозитория</dc:title>
  <dc:creator>Попова Юлия Александровна</dc:creator>
  <cp:lastModifiedBy>Попова Юлия Александровна</cp:lastModifiedBy>
  <cp:revision>70</cp:revision>
  <dcterms:created xsi:type="dcterms:W3CDTF">2020-10-14T06:01:06Z</dcterms:created>
  <dcterms:modified xsi:type="dcterms:W3CDTF">2020-10-26T11:52:06Z</dcterms:modified>
</cp:coreProperties>
</file>