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58" r:id="rId5"/>
    <p:sldId id="300" r:id="rId6"/>
    <p:sldId id="30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2EAB-E2EE-4559-BB4F-9E97C3C584E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3053-F6D3-440F-9C4D-2E38947FB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Комплексное профессиональное задание.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уровень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Инвариантная часть комплексного задания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значения баллов, полученные в ходе расчетов по каждому пункту задания, суммируются.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и распределение годовых объемов работ по видам и месту выполнения (на ТО и ТР, на УМР, на приемку и выдачу автомобилей, на противокоррозионную защиту, на предпродажную подготовку и общие трудозатраты)»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18 баллов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«Определение общей численности производственных рабочих и числа постов по видам работ (ТО и ТР, УМР, приемка и выдача автомобилей, противокоррозионная обработка кузовов и предпродажная подготовка)»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15 баллов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№3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количества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ожидания постановки автомобиля на посты ТО и ТР»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 балла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завершению времени, отводимого на задания по выполнению технологического расчета, все участники сдают расчетные материалы, черновики, справочные материалы, калькуляторы и авторучки.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определяются только по сумме фактически набранных баллов, так как продолжительность выполнения задания одинаковая.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№1. Расчет годовых объемов работ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для выполнения задачи представлены в таблице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Таблица 1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7" y="3429000"/>
          <a:ext cx="7715304" cy="2385002"/>
        </p:xfrm>
        <a:graphic>
          <a:graphicData uri="http://schemas.openxmlformats.org/drawingml/2006/table">
            <a:tbl>
              <a:tblPr/>
              <a:tblGrid>
                <a:gridCol w="110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2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9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Марка автомобиля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Годовое количество условно обслуживаемых на  станции  автомобилей,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Ncтo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заездов одного автомобиля в год,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d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продаваемых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в год  автомобилей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Nп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Среднегодовой пробег автомобиля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Lг</a:t>
                      </a:r>
                      <a:r>
                        <a:rPr lang="ru-RU" sz="1000">
                          <a:latin typeface="Times New Roman"/>
                          <a:ea typeface="Calibri"/>
                        </a:rPr>
                        <a:t>, км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Число рабочих дней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 в году,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Драб.г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Продолжитель-ность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смены,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Тсм, </a:t>
                      </a:r>
                      <a:r>
                        <a:rPr lang="ru-RU" sz="1000">
                          <a:latin typeface="Times New Roman"/>
                          <a:ea typeface="Calibri"/>
                        </a:rPr>
                        <a:t>ч.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	</a:t>
            </a:r>
            <a:r>
              <a:rPr lang="en-US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	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трудозатрат на ТО и ТР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Тто-тр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на УМР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Тумр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на приемку и выдачу автомобилей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Тпв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противокоррозионную защиту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Тпк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предпродажную подготовку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Тпп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общие трудозатраты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расчетов внести в таблицу 2.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501089" cy="2714645"/>
        </p:xfrm>
        <a:graphic>
          <a:graphicData uri="http://schemas.openxmlformats.org/drawingml/2006/table">
            <a:tbl>
              <a:tblPr/>
              <a:tblGrid>
                <a:gridCol w="124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расчетное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принятое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87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</a:rPr>
                        <a:t>Расчет годовых объемов работ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 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Трудозатраты на ТО и ТР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Тто-тр = Nсто×Lг×tто-тp/1000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чел.-ч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1428736"/>
            <a:ext cx="1501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Выполнить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распределение годовых объемов работ по видам и месту выполнения.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выполнения задания принять: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– число рабочих дней в году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Драб.г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       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– продолжительность смены,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–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– общий годовой объем работ СТО,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трудозатраты на ТО и ТР,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то-тр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выбора распределения объема работ проектируемой СТО необходимо предварительно определить число рабочих постов из следующего выражения: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×Кн×Кп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Драб.г×Тсм×С×Рп×Кисп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,</a:t>
            </a:r>
          </a:p>
          <a:p>
            <a:pPr algn="just">
              <a:buNone/>
            </a:pP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Инвариантная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 заданий II уровня для специальностей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- 23.02.03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Техническое обслуживание и ремонт автомобильного транспорта;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- 23.02.07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Техническое обслуживание и ремонт двигателей, систем и агрегатов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автомобилей;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-общий годовой объем работ СТО, чел-ч;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коэффициент неравномерности поступления автомобилей на СТО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доля постовых работ в общем объеме (      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Драб.г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-число рабочих дней в году;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продолжительность смены;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 – число смен;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среднее число рабочих, одновременно работающих на посту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Рп=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коэффициент использования рабочего времени поста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=       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3.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788920"/>
          <a:ext cx="7500991" cy="1640212"/>
        </p:xfrm>
        <a:graphic>
          <a:graphicData uri="http://schemas.openxmlformats.org/drawingml/2006/table">
            <a:tbl>
              <a:tblPr/>
              <a:tblGrid>
                <a:gridCol w="85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расчетное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принятое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Число рабочих постов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П=Тобщ×Кп×Кн/Драб.г×Тсм×С×Рп×Кисп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шт.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2214554"/>
            <a:ext cx="15013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результатам расчетов заполнить таблицу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Таблица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714620"/>
          <a:ext cx="7715303" cy="3658748"/>
        </p:xfrm>
        <a:graphic>
          <a:graphicData uri="http://schemas.openxmlformats.org/drawingml/2006/table">
            <a:tbl>
              <a:tblPr/>
              <a:tblGrid>
                <a:gridCol w="7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88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Вид работ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Распределение объема работ ТО и ТР по видам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Распределение объема работ ТО и ТР по месту выполнения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на рабочих постах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на производствен-ных участках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%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чел.-ч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%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чел.-ч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%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чел.-ч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Диагностические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ТО, смазочные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3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Регулировочные по установке углов управляемых колес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Ремонт и регулировка тормозов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5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Электротехнические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Задача №2. Расчет общей численности производственных рабочих и числа постов по видам работ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общей численности  производственных рабочих по видам работ.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Технологически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необходимое (явочное) число производственных рабочих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штатное число производственных рабочих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=Т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=Т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 работ по видам работ указан в таблице 5.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расчёта общей численности  производственных рабочих СТО по видам работ (ТО и ТР, УМР, приемка и выдача автомобилей, противокоррозионная обработка кузовов и предпродажная подготовка) внести в таблицу 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143933" cy="2157077"/>
        </p:xfrm>
        <a:graphic>
          <a:graphicData uri="http://schemas.openxmlformats.org/drawingml/2006/table">
            <a:tbl>
              <a:tblPr/>
              <a:tblGrid>
                <a:gridCol w="97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01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Вид работ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Годовой объем работ, чел.ч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Рт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Рш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расчетное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принятое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расчетное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принятое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ТО-ТР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УМР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472" y="1000108"/>
            <a:ext cx="1501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endParaRPr lang="ru-RU" dirty="0"/>
          </a:p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числа постов по видам работ.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Исходные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для выполнения расчета представлены в таблице 6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143116"/>
          <a:ext cx="7572428" cy="2739058"/>
        </p:xfrm>
        <a:graphic>
          <a:graphicData uri="http://schemas.openxmlformats.org/drawingml/2006/table">
            <a:tbl>
              <a:tblPr/>
              <a:tblGrid>
                <a:gridCol w="117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1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0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Марка 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автомобиля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Годовое количество условно обслуживаемых на станции автомобилей,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Ncтo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заездов одного автомобиля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в год, 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d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Количество заездов автомобилей в год на самостоятельную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 мойку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</a:rPr>
                        <a:t>зг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Трудозатраты на ТОиТР в год,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чел.-ч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Тто-тр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Число рабочих дней в году,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Драб.г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Продолжитель-ность смены, </a:t>
                      </a:r>
                      <a:r>
                        <a:rPr lang="ru-RU" sz="1000" b="1">
                          <a:latin typeface="Times New Roman"/>
                          <a:ea typeface="Calibri"/>
                        </a:rPr>
                        <a:t>Тсм, </a:t>
                      </a:r>
                      <a:r>
                        <a:rPr lang="ru-RU" sz="1000">
                          <a:latin typeface="Times New Roman"/>
                          <a:ea typeface="Calibri"/>
                        </a:rPr>
                        <a:t>ч.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85786" y="1571612"/>
            <a:ext cx="1564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6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5668971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число рабочих постов по видам работ из следующего выражения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П=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Тто-тр×Кн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Драб.г×Тсм×С×Рп×Кисп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где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Тто-тр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-годовой объем постовых работ ТО-ТР,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чел.-ч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-коэффициент неравномерности загрузки постов (       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Драб.г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-число рабочих дней в году;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-продолжительность смены, ч;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С-число смен;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-среднее число рабочих на посту (       чел.);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-коэффициент использования рабочего времени поста (      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7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Таблица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730234"/>
          <a:ext cx="7286675" cy="2413278"/>
        </p:xfrm>
        <a:graphic>
          <a:graphicData uri="http://schemas.openxmlformats.org/drawingml/2006/table">
            <a:tbl>
              <a:tblPr/>
              <a:tblGrid>
                <a:gridCol w="83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3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расчетное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принятое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Число постов по ТОиТР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Пто-тр=Тто-тр×Кн/Драб.г×Тсм×С×Рп×Кисп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шт.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</a:endParaRPr>
                    </a:p>
                  </a:txBody>
                  <a:tcPr marL="65509" marR="655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представляет собой практическое задание, которые содержит три задачи, объединенные методологией проектирования городской станции технического обслуживания автомобилей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endParaRPr lang="ru-RU" dirty="0"/>
          </a:p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числа постов УМР:     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Число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постов УМР перед ТО и ТР определяется по формуле: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умрто-тр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умрто-тр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×Кн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Драб.г×Тсм×С×Рп×Кисп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постов УМР для выполнения коммерческой мойки при наличии механизированной установки определяется по формуле:</a:t>
            </a:r>
          </a:p>
          <a:p>
            <a:pPr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умр.сам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×φ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/Т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×η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где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суточное число заездов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Nc=Nзг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Дрaб.г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коэффициент неравномерности поступления автомобилей на посты  коммерческой мойки;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суточная продолжительность работы участка, ч;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Ny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производительность моечной установки,     авт./час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ru-RU" sz="34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коэффициент использования рабочего времени поста (     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8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Таблица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928934"/>
          <a:ext cx="7715304" cy="2439191"/>
        </p:xfrm>
        <a:graphic>
          <a:graphicData uri="http://schemas.openxmlformats.org/drawingml/2006/table">
            <a:tbl>
              <a:tblPr/>
              <a:tblGrid>
                <a:gridCol w="269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4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09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расчетное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принятое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6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1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Число постов УМР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Тумр.то-тр = </a:t>
                      </a:r>
                      <a:r>
                        <a:rPr lang="en-US" sz="1000">
                          <a:latin typeface="Times New Roman"/>
                        </a:rPr>
                        <a:t>N</a:t>
                      </a:r>
                      <a:r>
                        <a:rPr lang="ru-RU" sz="1000">
                          <a:latin typeface="Times New Roman"/>
                        </a:rPr>
                        <a:t>з.умр.то-тр×</a:t>
                      </a:r>
                      <a:r>
                        <a:rPr lang="en-US" sz="1000">
                          <a:latin typeface="Times New Roman"/>
                        </a:rPr>
                        <a:t>t</a:t>
                      </a:r>
                      <a:r>
                        <a:rPr lang="ru-RU" sz="1000">
                          <a:latin typeface="Times New Roman"/>
                        </a:rPr>
                        <a:t> умр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чел.-ч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Пумрто-тр=Тумр.тотр×Кн/Драб.г×Тсм×С×Рп×Кисп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шт.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Пумр.сам.= Nзг/Дрaб.г ×φ</a:t>
                      </a:r>
                      <a:r>
                        <a:rPr lang="ru-RU" sz="1000" baseline="-25000">
                          <a:latin typeface="Times New Roman"/>
                        </a:rPr>
                        <a:t>м</a:t>
                      </a:r>
                      <a:r>
                        <a:rPr lang="ru-RU" sz="1000">
                          <a:latin typeface="Times New Roman"/>
                        </a:rPr>
                        <a:t>/Т</a:t>
                      </a:r>
                      <a:r>
                        <a:rPr lang="ru-RU" sz="1000" baseline="-25000">
                          <a:latin typeface="Times New Roman"/>
                        </a:rPr>
                        <a:t>об</a:t>
                      </a:r>
                      <a:r>
                        <a:rPr lang="ru-RU" sz="1000">
                          <a:latin typeface="Times New Roman"/>
                        </a:rPr>
                        <a:t>×</a:t>
                      </a:r>
                      <a:r>
                        <a:rPr lang="en-US" sz="1000">
                          <a:latin typeface="Times New Roman"/>
                        </a:rPr>
                        <a:t>N</a:t>
                      </a:r>
                      <a:r>
                        <a:rPr lang="ru-RU" sz="1000" baseline="-25000">
                          <a:latin typeface="Times New Roman"/>
                        </a:rPr>
                        <a:t>у</a:t>
                      </a:r>
                      <a:r>
                        <a:rPr lang="ru-RU" sz="1000">
                          <a:latin typeface="Times New Roman"/>
                        </a:rPr>
                        <a:t>×Кисп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шт.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числа постов по противокоррозионной обработке кузовов.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500438"/>
          <a:ext cx="7572429" cy="1857387"/>
        </p:xfrm>
        <a:graphic>
          <a:graphicData uri="http://schemas.openxmlformats.org/drawingml/2006/table">
            <a:tbl>
              <a:tblPr/>
              <a:tblGrid>
                <a:gridCol w="2237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48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расчетное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принятое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1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Число постов по противокоррозионной обработке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Тпк=0,3×</a:t>
                      </a:r>
                      <a:r>
                        <a:rPr lang="en-US" sz="1000">
                          <a:latin typeface="Times New Roman"/>
                        </a:rPr>
                        <a:t>N</a:t>
                      </a:r>
                      <a:r>
                        <a:rPr lang="ru-RU" sz="1000">
                          <a:latin typeface="Times New Roman"/>
                        </a:rPr>
                        <a:t>сто×</a:t>
                      </a:r>
                      <a:r>
                        <a:rPr lang="en-US" sz="1000">
                          <a:latin typeface="Times New Roman"/>
                        </a:rPr>
                        <a:t>t</a:t>
                      </a:r>
                      <a:r>
                        <a:rPr lang="ru-RU" sz="1000">
                          <a:latin typeface="Times New Roman"/>
                        </a:rPr>
                        <a:t>пк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чел.-ч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Ппк=Тпк×Кн/Драб.г×Тсм×С×Рп×Кисп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шт.</a:t>
                      </a: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числа постов по приемке и выдаче автомобилей.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Трудозатраты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приемку и выдачу автомобилей в год составляют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Тпв=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.-ч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10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143116"/>
          <a:ext cx="7929619" cy="2584311"/>
        </p:xfrm>
        <a:graphic>
          <a:graphicData uri="http://schemas.openxmlformats.org/drawingml/2006/table">
            <a:tbl>
              <a:tblPr/>
              <a:tblGrid>
                <a:gridCol w="9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21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</a:rPr>
                        <a:t>Условное обозначение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расчетное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принятое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Число постов по приемке и выдаче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</a:rPr>
                        <a:t>Ппв=Тпв×Кн</a:t>
                      </a:r>
                      <a:r>
                        <a:rPr lang="ru-RU" sz="1000" dirty="0">
                          <a:latin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</a:rPr>
                        <a:t>Драб.г×Тсм×С×Рп×Кисп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шт.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71472" y="1285860"/>
            <a:ext cx="1577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Произвести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числа постов по предпродажной подготовке автомобилей.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Трудозатраты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предпродажную подготовку автомобилей составляют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Тпп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.-ч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расчетов внести в таблицу 11.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000240"/>
          <a:ext cx="7929617" cy="3180414"/>
        </p:xfrm>
        <a:graphic>
          <a:graphicData uri="http://schemas.openxmlformats.org/drawingml/2006/table">
            <a:tbl>
              <a:tblPr/>
              <a:tblGrid>
                <a:gridCol w="73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4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4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67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</a:rPr>
                        <a:t>Количество баллов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расчетное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принятое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теор.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факт.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1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Число постов по предпродажной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подготовке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автомобилей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Ппп=Тпп×Кн/Драб.г×Тсм×С×Рп×Кисп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</a:rPr>
                        <a:t>шт.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расчета общего числа рабочих постов внести в таблицу 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3214686"/>
          <a:ext cx="7500989" cy="2571768"/>
        </p:xfrm>
        <a:graphic>
          <a:graphicData uri="http://schemas.openxmlformats.org/drawingml/2006/table">
            <a:tbl>
              <a:tblPr/>
              <a:tblGrid>
                <a:gridCol w="114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41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Вид работ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Годовой объем работ, чел.-ч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Число рабочих постов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расчетное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принятое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ТО-ТР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УМР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3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Приемка и выдача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4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Противокоррозионная обработка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5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Предпродажная подготовка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6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Итого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928662" y="2357430"/>
            <a:ext cx="1655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№3. Расчет числа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ожидания и хранения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представлены в таблице 13.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Таблица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500438"/>
          <a:ext cx="7786742" cy="1785950"/>
        </p:xfrm>
        <a:graphic>
          <a:graphicData uri="http://schemas.openxmlformats.org/drawingml/2006/table">
            <a:tbl>
              <a:tblPr/>
              <a:tblGrid>
                <a:gridCol w="131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Число рабочих постов ТО-ТР,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</a:rPr>
                        <a:t>Пто-тр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Годовое количество условно обслуживаемых на  станции  автомобилей,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</a:rPr>
                        <a:t>Ncтo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заездов одного автомобиля в год,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d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продаваемых в год  автомобилей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Nп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Количество заездов автомобилей на антикоррозионную обработку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ru-RU" sz="1000" b="1">
                          <a:latin typeface="Times New Roman"/>
                          <a:ea typeface="Calibri"/>
                        </a:rPr>
                        <a:t>з.пк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Число рабочих дней магазина в году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Драб.м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Задача №1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Произвести расчет и распределение годовых объемов работ по видам и месту выполнения (на ТО и ТР, на УМР,  на приемку и выдачу автомобилей, на противокоррозионную защиту, на предпродажную подготовку  и общие трудозатраты).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ожидания постановки автомобиля на посты ТО и ТР. В нашем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</a:t>
            </a:r>
          </a:p>
          <a:p>
            <a:pPr lvl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Пож=Пто-тр×0,5.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готовых к выдаче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автомобилей</a:t>
            </a:r>
          </a:p>
          <a:p>
            <a:pPr lvl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гот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Tпp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Nстo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з.пк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Дpaб.г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суточное число заездов;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среднее время пребывания автомобиля на СТО после его обслуживания до выдачи владельцу (       .);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продолжительность работы участка выдачи автомобилей в сутки, ч;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з.пк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заездов автомобилей в течение года на выполнение работ по антикоррозионной защите кузовов.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открытой стоянке магазина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отк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×Д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раб.м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число продаваемых автомобилей в год;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число дней запаса 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раб.м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-число рабочих дней магазина в году.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Произвести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расчет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ожидания. Заполнить таблицу 14.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714620"/>
          <a:ext cx="7500992" cy="2714644"/>
        </p:xfrm>
        <a:graphic>
          <a:graphicData uri="http://schemas.openxmlformats.org/drawingml/2006/table">
            <a:tbl>
              <a:tblPr/>
              <a:tblGrid>
                <a:gridCol w="175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№ п/п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Показатель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Условное обозначение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Единица измерения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Значение показателя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расчетное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принятое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Число автомобиле -мест ожидания постановки автомобиля на посты ТО и ТР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Пож=Пто-тр×0,5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шт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2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Число автомобиле -мест для готовых к выдаче автомобилей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</a:t>
                      </a:r>
                      <a:r>
                        <a:rPr lang="ru-RU" sz="1100" baseline="-25000">
                          <a:latin typeface="Times New Roman"/>
                        </a:rPr>
                        <a:t>гот</a:t>
                      </a:r>
                      <a:r>
                        <a:rPr lang="ru-RU" sz="1100">
                          <a:latin typeface="Times New Roman"/>
                        </a:rPr>
                        <a:t>= N</a:t>
                      </a:r>
                      <a:r>
                        <a:rPr lang="ru-RU" sz="1100" baseline="-25000">
                          <a:latin typeface="Times New Roman"/>
                        </a:rPr>
                        <a:t>с</a:t>
                      </a:r>
                      <a:r>
                        <a:rPr lang="ru-RU" sz="1100">
                          <a:latin typeface="Times New Roman"/>
                        </a:rPr>
                        <a:t> ×Tпp/Т</a:t>
                      </a:r>
                      <a:r>
                        <a:rPr lang="ru-RU" sz="1100" baseline="-25000">
                          <a:latin typeface="Times New Roman"/>
                        </a:rPr>
                        <a:t>в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ш.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Nс=(Nстo×</a:t>
                      </a:r>
                      <a:r>
                        <a:rPr lang="en-US" sz="1100">
                          <a:latin typeface="Times New Roman"/>
                        </a:rPr>
                        <a:t>d</a:t>
                      </a:r>
                      <a:r>
                        <a:rPr lang="ru-RU" sz="1100">
                          <a:latin typeface="Times New Roman"/>
                        </a:rPr>
                        <a:t>+</a:t>
                      </a:r>
                      <a:r>
                        <a:rPr lang="en-US" sz="1100">
                          <a:latin typeface="Times New Roman"/>
                        </a:rPr>
                        <a:t>N</a:t>
                      </a:r>
                      <a:r>
                        <a:rPr lang="ru-RU" sz="1100">
                          <a:latin typeface="Times New Roman"/>
                        </a:rPr>
                        <a:t>пк)/Дpaб.г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шт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3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Число автомобиле -мест на открытой стоянке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П</a:t>
                      </a:r>
                      <a:r>
                        <a:rPr lang="ru-RU" sz="1100" baseline="-25000">
                          <a:latin typeface="Times New Roman"/>
                        </a:rPr>
                        <a:t>отк</a:t>
                      </a:r>
                      <a:r>
                        <a:rPr lang="ru-RU" sz="1100">
                          <a:latin typeface="Times New Roman"/>
                        </a:rPr>
                        <a:t>=</a:t>
                      </a:r>
                      <a:r>
                        <a:rPr lang="en-US" sz="1100">
                          <a:latin typeface="Times New Roman"/>
                        </a:rPr>
                        <a:t>N</a:t>
                      </a:r>
                      <a:r>
                        <a:rPr lang="ru-RU" sz="1100" baseline="-25000">
                          <a:latin typeface="Times New Roman"/>
                        </a:rPr>
                        <a:t>п</a:t>
                      </a:r>
                      <a:r>
                        <a:rPr lang="ru-RU" sz="1100">
                          <a:latin typeface="Times New Roman"/>
                        </a:rPr>
                        <a:t>×Д</a:t>
                      </a:r>
                      <a:r>
                        <a:rPr lang="ru-RU" sz="1100" baseline="-25000">
                          <a:latin typeface="Times New Roman"/>
                        </a:rPr>
                        <a:t>з </a:t>
                      </a:r>
                      <a:r>
                        <a:rPr lang="ru-RU" sz="1100">
                          <a:latin typeface="Times New Roman"/>
                        </a:rPr>
                        <a:t>/Д</a:t>
                      </a:r>
                      <a:r>
                        <a:rPr lang="ru-RU" sz="1100" baseline="-25000">
                          <a:latin typeface="Times New Roman"/>
                        </a:rPr>
                        <a:t>раб.м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</a:rPr>
                        <a:t>шт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</a:endParaRPr>
                    </a:p>
                  </a:txBody>
                  <a:tcPr marL="65705" marR="6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Произвести расчет общей численности производственных рабочих и числа  постов по видам работ (ТО и ТР, УМР, приемка и выдача автомобилей, противокоррозионная обработка кузовов и предпродажная подготовка).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№3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Произвести расчет количества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автомобиле-мест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ожидания постановки автомобиля на посты ТО и ТР.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оценивания данного 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критерии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время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выполнения задания (не более 150 минут).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количество набранных баллов (максимально возможная сумма – 35 баллов);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пункта методики расчета задания оценивается соответствующим количеством баллов.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Задание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составлено таким образом, что ошибки, допущенные участниками олимпиады при решении предыдущей задачи, не сказываются на результатах решения последующей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 правильности выполнения каждого пункта задания принимается на основании сравнения результата расчета по каждому пункту задания с соответствующими значениями, представленными в эталонах:</a:t>
            </a:r>
          </a:p>
          <a:p>
            <a:pPr lvl="3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полученные значения показателей в задании и эталоне совпадают, то участник получает соответствующий балл;</a:t>
            </a:r>
          </a:p>
          <a:p>
            <a:pPr lvl="3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пункт задания выполнен неправильно, то участник получает 0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662</Words>
  <Application>Microsoft Office PowerPoint</Application>
  <PresentationFormat>Экран (4:3)</PresentationFormat>
  <Paragraphs>348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Тема Office</vt:lpstr>
      <vt:lpstr>Комплексное профессиональное задание. II уровень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№1. Расчет годовых объемов работ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№2. Расчет общей численности производственных рабочих и числа постов по видам работ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Задача №3. Расчет числа автомобиле-мест ожидания и хранения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профессиональное задание. II уровень </dc:title>
  <dc:creator>user</dc:creator>
  <cp:lastModifiedBy>Горбачева Вита</cp:lastModifiedBy>
  <cp:revision>71</cp:revision>
  <dcterms:created xsi:type="dcterms:W3CDTF">2021-02-18T05:58:10Z</dcterms:created>
  <dcterms:modified xsi:type="dcterms:W3CDTF">2021-02-19T10:11:45Z</dcterms:modified>
</cp:coreProperties>
</file>