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98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E9F1-6A8D-41BF-BB37-F55750123E1E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85939EA1-D05A-40F3-B1EB-9AE1B6333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26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E9F1-6A8D-41BF-BB37-F55750123E1E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85939EA1-D05A-40F3-B1EB-9AE1B6333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311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E9F1-6A8D-41BF-BB37-F55750123E1E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85939EA1-D05A-40F3-B1EB-9AE1B6333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987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E9F1-6A8D-41BF-BB37-F55750123E1E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85939EA1-D05A-40F3-B1EB-9AE1B633329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9153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E9F1-6A8D-41BF-BB37-F55750123E1E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85939EA1-D05A-40F3-B1EB-9AE1B6333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775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E9F1-6A8D-41BF-BB37-F55750123E1E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9EA1-D05A-40F3-B1EB-9AE1B6333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715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E9F1-6A8D-41BF-BB37-F55750123E1E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9EA1-D05A-40F3-B1EB-9AE1B6333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472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E9F1-6A8D-41BF-BB37-F55750123E1E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9EA1-D05A-40F3-B1EB-9AE1B6333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231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5A47E9F1-6A8D-41BF-BB37-F55750123E1E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85939EA1-D05A-40F3-B1EB-9AE1B6333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87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E9F1-6A8D-41BF-BB37-F55750123E1E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9EA1-D05A-40F3-B1EB-9AE1B6333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718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E9F1-6A8D-41BF-BB37-F55750123E1E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85939EA1-D05A-40F3-B1EB-9AE1B6333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29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E9F1-6A8D-41BF-BB37-F55750123E1E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9EA1-D05A-40F3-B1EB-9AE1B6333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078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E9F1-6A8D-41BF-BB37-F55750123E1E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9EA1-D05A-40F3-B1EB-9AE1B6333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449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E9F1-6A8D-41BF-BB37-F55750123E1E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9EA1-D05A-40F3-B1EB-9AE1B6333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669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E9F1-6A8D-41BF-BB37-F55750123E1E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9EA1-D05A-40F3-B1EB-9AE1B6333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20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E9F1-6A8D-41BF-BB37-F55750123E1E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9EA1-D05A-40F3-B1EB-9AE1B6333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356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E9F1-6A8D-41BF-BB37-F55750123E1E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9EA1-D05A-40F3-B1EB-9AE1B6333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037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7E9F1-6A8D-41BF-BB37-F55750123E1E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39EA1-D05A-40F3-B1EB-9AE1B6333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422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2322" y="190500"/>
            <a:ext cx="9479678" cy="1033379"/>
          </a:xfrm>
        </p:spPr>
        <p:txBody>
          <a:bodyPr/>
          <a:lstStyle/>
          <a:p>
            <a:pPr algn="ctr"/>
            <a:r>
              <a:rPr lang="ru-RU" sz="3200" dirty="0" smtClean="0"/>
              <a:t>Библиотека </a:t>
            </a:r>
            <a:br>
              <a:rPr lang="ru-RU" sz="3200" dirty="0" smtClean="0"/>
            </a:br>
            <a:r>
              <a:rPr lang="ru-RU" sz="3200" dirty="0" smtClean="0"/>
              <a:t>«Челябинский автотранспортный техникум»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361078" y="2628739"/>
            <a:ext cx="9924178" cy="2971961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Виртуальная выставка посвященная  Сталинградской битве</a:t>
            </a:r>
            <a:endParaRPr lang="ru-RU" sz="4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585322" y="4787900"/>
            <a:ext cx="9479678" cy="10333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/>
              <a:t>Выполнила: Анфиногенова Ю.В. </a:t>
            </a:r>
          </a:p>
          <a:p>
            <a:pPr algn="ctr"/>
            <a:r>
              <a:rPr lang="ru-RU" sz="3200" dirty="0"/>
              <a:t> </a:t>
            </a:r>
            <a:r>
              <a:rPr lang="ru-RU" sz="3200" dirty="0" smtClean="0"/>
              <a:t>               Зав. библиотекой</a:t>
            </a:r>
            <a:endParaRPr lang="ru-RU" sz="3200" dirty="0"/>
          </a:p>
        </p:txBody>
      </p:sp>
      <p:pic>
        <p:nvPicPr>
          <p:cNvPr id="5" name="СТАЛИНГРАД   ЛЮБЭ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39100" y="152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9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35138" y="147440"/>
            <a:ext cx="8716962" cy="653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1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35820" y="647773"/>
            <a:ext cx="4698358" cy="3599316"/>
          </a:xfrm>
        </p:spPr>
        <p:txBody>
          <a:bodyPr>
            <a:noAutofit/>
          </a:bodyPr>
          <a:lstStyle/>
          <a:p>
            <a:r>
              <a:rPr lang="ru-RU" sz="1800" dirty="0"/>
              <a:t>СТАЛИНГРАД — СИНОНИМ ПОБЕДЫ</a:t>
            </a:r>
          </a:p>
          <a:p>
            <a:r>
              <a:rPr lang="ru-RU" sz="1800" dirty="0"/>
              <a:t>Слово «Сталинград» стало синонимом победы. Битва на Волге вдохновляла миллионы людей в оккупированных странах на мощное сопротивление. В то же время союзники СССР стали всё больше задумываться о необходимости открытия второго фронта в Европе, поскольку Красная Армия доказала, что она и одна может разбить гитлеровскую Германию.</a:t>
            </a:r>
          </a:p>
          <a:p>
            <a:endParaRPr lang="ru-RU" sz="1800" dirty="0"/>
          </a:p>
          <a:p>
            <a:r>
              <a:rPr lang="ru-RU" sz="1800" dirty="0"/>
              <a:t>В 1965 году Сталинград стал городом‑героем. Медалью «За оборону Сталинграда» были награждены более 700 тыс. участников этой грандиозной битвы. 2 февраля — день разгрома советскими войсками немецко‑фашистских войск в Сталинградской битве — является сегодня Днём воинской славы России.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10200" y="1352932"/>
            <a:ext cx="6103938" cy="445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674096"/>
            <a:ext cx="10524186" cy="5262093"/>
          </a:xfrm>
        </p:spPr>
      </p:pic>
    </p:spTree>
    <p:extLst>
      <p:ext uri="{BB962C8B-B14F-4D97-AF65-F5344CB8AC3E}">
        <p14:creationId xmlns:p14="http://schemas.microsoft.com/office/powerpoint/2010/main" val="51651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270523" y="2120973"/>
            <a:ext cx="4700058" cy="3599316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Мамаев курган – самый большой комплекс в мире, посвященный Великой Отечественной Войне. Возвышенность находится в центре Волгограда, на правом берегу Волги. На Мамаевом Кургане установлен памятник-ансамбль «Героям Сталинградской битвы». Его расположение неслучайно – в период войны тут велись жесточайшие сражения. Тот, кто занимал курган, мог контролировать почти весь город.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52" y="1002148"/>
            <a:ext cx="7166747" cy="4642014"/>
          </a:xfrm>
        </p:spPr>
      </p:pic>
    </p:spTree>
    <p:extLst>
      <p:ext uri="{BB962C8B-B14F-4D97-AF65-F5344CB8AC3E}">
        <p14:creationId xmlns:p14="http://schemas.microsoft.com/office/powerpoint/2010/main" val="61313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4" y="887501"/>
            <a:ext cx="6855744" cy="4568419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97041" y="753228"/>
            <a:ext cx="5072018" cy="4702692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«Родина-мать зовет» — название главной скульптуры мемориального комплекса, построенного на Мамаевом кургане в городе-герое Волгограде. Холм, на котором стоит фигура женщины с мечом, возвышается на 14 м, а сама статуя имеет высоту 85 метров. Она господствует над окружающей местностью и видна с расстояния десятков километров. Скульптура Родины-матери – один из самых посещаемых объектов Волгограда. Ежегодно сюда приходят сотни тысяч людей, чтобы почтить память воинов и мирных жителей, погибших в годы Великой Отечественной войны. Цветы к монументу несут сами </a:t>
            </a:r>
            <a:r>
              <a:rPr lang="ru-RU" dirty="0" err="1"/>
              <a:t>волгоградцы</a:t>
            </a:r>
            <a:r>
              <a:rPr lang="ru-RU" dirty="0"/>
              <a:t>, туристы, приехавшие из разных частей России, и зарубежные путешественники.</a:t>
            </a:r>
          </a:p>
        </p:txBody>
      </p:sp>
    </p:spTree>
    <p:extLst>
      <p:ext uri="{BB962C8B-B14F-4D97-AF65-F5344CB8AC3E}">
        <p14:creationId xmlns:p14="http://schemas.microsoft.com/office/powerpoint/2010/main" val="8458354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70" y="598032"/>
            <a:ext cx="4314230" cy="57523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70" y="640556"/>
            <a:ext cx="4390430" cy="5853907"/>
          </a:xfrm>
        </p:spPr>
      </p:pic>
    </p:spTree>
    <p:extLst>
      <p:ext uri="{BB962C8B-B14F-4D97-AF65-F5344CB8AC3E}">
        <p14:creationId xmlns:p14="http://schemas.microsoft.com/office/powerpoint/2010/main" val="98730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870" y="612632"/>
            <a:ext cx="4071464" cy="5428619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69" y="1057132"/>
            <a:ext cx="6654390" cy="31465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69" y="5500782"/>
            <a:ext cx="9613861" cy="10809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библиотеке организованна </a:t>
            </a:r>
            <a:br>
              <a:rPr lang="ru-RU" dirty="0" smtClean="0"/>
            </a:br>
            <a:r>
              <a:rPr lang="ru-RU" dirty="0" smtClean="0"/>
              <a:t>выставка посвященная Сталинградской битве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788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170" y="2336800"/>
            <a:ext cx="2699147" cy="35988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349" y="1295401"/>
            <a:ext cx="6138069" cy="4603552"/>
          </a:xfrm>
        </p:spPr>
      </p:pic>
    </p:spTree>
    <p:extLst>
      <p:ext uri="{BB962C8B-B14F-4D97-AF65-F5344CB8AC3E}">
        <p14:creationId xmlns:p14="http://schemas.microsoft.com/office/powerpoint/2010/main" val="395932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4560" y="753228"/>
            <a:ext cx="11663075" cy="4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2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68300"/>
            <a:ext cx="11530775" cy="60706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957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270628"/>
            <a:ext cx="10015922" cy="6269872"/>
          </a:xfrm>
        </p:spPr>
      </p:pic>
    </p:spTree>
    <p:extLst>
      <p:ext uri="{BB962C8B-B14F-4D97-AF65-F5344CB8AC3E}">
        <p14:creationId xmlns:p14="http://schemas.microsoft.com/office/powerpoint/2010/main" val="125093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6620" y="660400"/>
            <a:ext cx="6787280" cy="5727700"/>
          </a:xfrm>
        </p:spPr>
        <p:txBody>
          <a:bodyPr>
            <a:normAutofit/>
          </a:bodyPr>
          <a:lstStyle/>
          <a:p>
            <a:r>
              <a:rPr lang="ru-RU" cap="all" dirty="0">
                <a:solidFill>
                  <a:srgbClr val="FF0000"/>
                </a:solidFill>
              </a:rPr>
              <a:t>КОРЕННОЙ ПЕРЕЛОМ</a:t>
            </a:r>
          </a:p>
          <a:p>
            <a:r>
              <a:rPr lang="ru-RU" b="1" cap="all" dirty="0"/>
              <a:t>СТАЛИНГРАДСКАЯ БИТВА</a:t>
            </a:r>
          </a:p>
          <a:p>
            <a:r>
              <a:rPr lang="ru-RU" dirty="0"/>
              <a:t>Летом 1942 года началась невиданная по своему значению, размаху и напряжению битва на подступах к Дону и Волге. 200 дней и ночей Красная Армия перемалывала отборные соединения Германии и её союзников. Сталинградская битва, которая изменила историю и переломила ход всей Второй мировой войны, продлилась с 17 июля 1942 года по 2 февраля 1943 года и закончилась полной победой советских войск. Оборонительный этап операции продолжался до 18 ноября 1942 года, а с 19 ноября начался наступательный этап.</a:t>
            </a:r>
          </a:p>
          <a:p>
            <a:endParaRPr lang="ru-RU" dirty="0"/>
          </a:p>
        </p:txBody>
      </p:sp>
      <p:pic>
        <p:nvPicPr>
          <p:cNvPr id="1026" name="Picture 2" descr="Сталинградская битва. Как это было?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556669"/>
            <a:ext cx="4700588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67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«Мы должны снова овладеть инициативой и навязать свою волю противнику... Цель заключается в том, чтобы окончательно уничтожить оставшиеся ещё в распоряжении Советов силы и лишить их по мере возможности важнейших военно‑экономических центров».</a:t>
            </a:r>
          </a:p>
          <a:p>
            <a:r>
              <a:rPr lang="ru-RU" b="1" dirty="0"/>
              <a:t>Из директивы А. Гитлера № 41 от 5 апреля 1942 года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94350" y="2375806"/>
            <a:ext cx="4700588" cy="352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7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Город горит. Чёрный город и красное небо. И Волга красная».</a:t>
            </a:r>
            <a:br>
              <a:rPr lang="ru-RU" dirty="0"/>
            </a:br>
            <a:r>
              <a:rPr lang="ru-RU" dirty="0"/>
              <a:t>В. Некрасов «В окопах Сталинграда»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1038" y="2376996"/>
            <a:ext cx="4697412" cy="3518471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94350" y="2373511"/>
            <a:ext cx="4700588" cy="352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«Соединения Красной Армии контратакуют, опираясь на поддержку всего населения Сталинграда, проявляющего исключительное мужество. Население взялось за оружие, на поле боя лежат убитые рабочие в своей спецодежде, нередко сжимая в окоченевших руках винтовку или пистолет… Ничего подобного мы никогда не видели».</a:t>
            </a:r>
          </a:p>
          <a:p>
            <a:r>
              <a:rPr lang="ru-RU" b="1" dirty="0"/>
              <a:t>Из донесения немецкого генерала </a:t>
            </a:r>
            <a:r>
              <a:rPr lang="ru-RU" b="1" dirty="0" err="1"/>
              <a:t>Витерсхайма</a:t>
            </a:r>
            <a:endParaRPr lang="ru-RU" b="1" dirty="0"/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64150" y="753228"/>
            <a:ext cx="6578336" cy="493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2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2336874"/>
            <a:ext cx="4698358" cy="3599316"/>
          </a:xfrm>
        </p:spPr>
        <p:txBody>
          <a:bodyPr/>
          <a:lstStyle/>
          <a:p>
            <a:r>
              <a:rPr lang="ru-RU" dirty="0"/>
              <a:t>«…Поражение неизбежно. Чтобы спасти ещё оставшихся в живых, армия просит немедленного разрешения капитулировать».</a:t>
            </a:r>
          </a:p>
          <a:p>
            <a:r>
              <a:rPr lang="ru-RU" b="1" dirty="0"/>
              <a:t>Из доклада Ф. Паулюса А. Гитлеру от 24 января 1943 года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98358" y="539202"/>
            <a:ext cx="7530666" cy="423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0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6319" y="393772"/>
            <a:ext cx="5167803" cy="4749727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Значение Сталинградской битвы — общий перелом в ходе всей Второй мировой войны. Враг лишился сотен тысяч опытных солдат и офицеров, вынужден был отступить с Северного Кавказа, оставить Ставрополье, Кубань, Ростов‑на‑Дону. В январе 1943 года была прорвана блокада Ленинграда. В марте 1943 года под влиянием поражения в Сталинградской битве немцы очистили территорию Ржевско‑Вяземского выступа и более уже никогда не угрожали безопасности Москвы. Теперь всему миру стало понятно, что СССР не проиграет войну нацистской Германии, а будет и дальше наступать до полного поражения гитлеровского блока.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207023" y="4737173"/>
            <a:ext cx="4700058" cy="3599316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«Масштабы этих операций невелики по сравнению с громадными операциями, которыми Вы руководите».</a:t>
            </a:r>
          </a:p>
          <a:p>
            <a:r>
              <a:rPr lang="ru-RU" dirty="0"/>
              <a:t>У. Черчилль в телеграмме И. Сталину, от 11 марта 1943 года</a:t>
            </a:r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6927623" y="876373"/>
            <a:ext cx="4700058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087" y="280565"/>
            <a:ext cx="6621013" cy="378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8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215</TotalTime>
  <Words>442</Words>
  <Application>Microsoft Office PowerPoint</Application>
  <PresentationFormat>Широкоэкранный</PresentationFormat>
  <Paragraphs>24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Trebuchet MS</vt:lpstr>
      <vt:lpstr>Берлин</vt:lpstr>
      <vt:lpstr>Библиотека  «Челябинский автотранспортный техникум»</vt:lpstr>
      <vt:lpstr>Презентация PowerPoint</vt:lpstr>
      <vt:lpstr>Презентация PowerPoint</vt:lpstr>
      <vt:lpstr>Презентация PowerPoint</vt:lpstr>
      <vt:lpstr>Презентация PowerPoint</vt:lpstr>
      <vt:lpstr>Город горит. Чёрный город и красное небо. И Волга красная». В. Некрасов «В окопах Сталинграда»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библиотеке организованна  выставка посвященная Сталинградской битве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Библиотека  «Челябинский автотранспортный техникум»</dc:title>
  <dc:creator>Анфиногенова Юлия</dc:creator>
  <cp:lastModifiedBy>Анфиногенова Юлия</cp:lastModifiedBy>
  <cp:revision>8</cp:revision>
  <dcterms:created xsi:type="dcterms:W3CDTF">2023-01-11T05:19:03Z</dcterms:created>
  <dcterms:modified xsi:type="dcterms:W3CDTF">2023-01-11T08:56:25Z</dcterms:modified>
</cp:coreProperties>
</file>